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6" r:id="rId4"/>
    <p:sldId id="267" r:id="rId5"/>
    <p:sldId id="263" r:id="rId6"/>
    <p:sldId id="264" r:id="rId7"/>
    <p:sldId id="260" r:id="rId8"/>
    <p:sldId id="261" r:id="rId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59" autoAdjust="0"/>
    <p:restoredTop sz="94660"/>
  </p:normalViewPr>
  <p:slideViewPr>
    <p:cSldViewPr snapToGrid="0">
      <p:cViewPr varScale="1">
        <p:scale>
          <a:sx n="113" d="100"/>
          <a:sy n="113" d="100"/>
        </p:scale>
        <p:origin x="138"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6/20/2018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25921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6/20/2018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761683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6/20/2018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44434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6/20/2018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316304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AEB2B2-775A-498D-96BD-240F894F7D48}" type="datetimeFigureOut">
              <a:rPr lang="en-US" smtClean="0"/>
              <a:t>6/20/2018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08031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AEB2B2-775A-498D-96BD-240F894F7D48}" type="datetimeFigureOut">
              <a:rPr lang="en-US" smtClean="0"/>
              <a:t>6/20/2018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914508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AEB2B2-775A-498D-96BD-240F894F7D48}" type="datetimeFigureOut">
              <a:rPr lang="en-US" smtClean="0"/>
              <a:t>6/20/2018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352620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AEB2B2-775A-498D-96BD-240F894F7D48}" type="datetimeFigureOut">
              <a:rPr lang="en-US" smtClean="0"/>
              <a:t>6/20/2018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51089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EB2B2-775A-498D-96BD-240F894F7D48}" type="datetimeFigureOut">
              <a:rPr lang="en-US" smtClean="0"/>
              <a:t>6/20/2018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598332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6/20/2018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85009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6/20/2018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73908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9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EB2B2-775A-498D-96BD-240F894F7D48}" type="datetimeFigureOut">
              <a:rPr lang="en-US" smtClean="0"/>
              <a:t>6/20/2018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E6580-B9EC-43B6-BB55-B540F6816EEC}" type="slidenum">
              <a:rPr lang="en-US" smtClean="0"/>
              <a:t>‹#›</a:t>
            </a:fld>
            <a:endParaRPr lang="en-US" dirty="0"/>
          </a:p>
        </p:txBody>
      </p:sp>
    </p:spTree>
    <p:extLst>
      <p:ext uri="{BB962C8B-B14F-4D97-AF65-F5344CB8AC3E}">
        <p14:creationId xmlns:p14="http://schemas.microsoft.com/office/powerpoint/2010/main" val="287934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23492" y="491298"/>
            <a:ext cx="9444507" cy="2380691"/>
          </a:xfrm>
        </p:spPr>
        <p:txBody>
          <a:bodyPr/>
          <a:lstStyle/>
          <a:p>
            <a:r>
              <a:rPr lang="en-US" b="1" i="1" dirty="0" smtClean="0">
                <a:solidFill>
                  <a:schemeClr val="accent6">
                    <a:lumMod val="75000"/>
                  </a:schemeClr>
                </a:solidFill>
              </a:rPr>
              <a:t>Woodland Public Schools</a:t>
            </a:r>
            <a:endParaRPr lang="en-US" b="1" i="1" dirty="0">
              <a:solidFill>
                <a:schemeClr val="accent6">
                  <a:lumMod val="75000"/>
                </a:schemeClr>
              </a:solidFill>
            </a:endParaRPr>
          </a:p>
        </p:txBody>
      </p:sp>
      <p:sp>
        <p:nvSpPr>
          <p:cNvPr id="3" name="Subtitle 2"/>
          <p:cNvSpPr>
            <a:spLocks noGrp="1"/>
          </p:cNvSpPr>
          <p:nvPr>
            <p:ph type="subTitle" idx="1"/>
          </p:nvPr>
        </p:nvSpPr>
        <p:spPr>
          <a:xfrm>
            <a:off x="1373745" y="3848668"/>
            <a:ext cx="9144000" cy="1655762"/>
          </a:xfrm>
        </p:spPr>
        <p:txBody>
          <a:bodyPr>
            <a:normAutofit/>
          </a:bodyPr>
          <a:lstStyle/>
          <a:p>
            <a:r>
              <a:rPr lang="en-US" sz="3600" dirty="0" smtClean="0">
                <a:solidFill>
                  <a:schemeClr val="accent6">
                    <a:lumMod val="75000"/>
                  </a:schemeClr>
                </a:solidFill>
              </a:rPr>
              <a:t>Facilities </a:t>
            </a:r>
            <a:r>
              <a:rPr lang="en-US" sz="3600" dirty="0">
                <a:solidFill>
                  <a:schemeClr val="accent6">
                    <a:lumMod val="75000"/>
                  </a:schemeClr>
                </a:solidFill>
              </a:rPr>
              <a:t>and </a:t>
            </a:r>
            <a:r>
              <a:rPr lang="en-US" sz="3600" dirty="0" smtClean="0">
                <a:solidFill>
                  <a:schemeClr val="accent6">
                    <a:lumMod val="75000"/>
                  </a:schemeClr>
                </a:solidFill>
              </a:rPr>
              <a:t>Safety Report</a:t>
            </a:r>
          </a:p>
          <a:p>
            <a:r>
              <a:rPr lang="en-US" sz="3600" dirty="0" smtClean="0">
                <a:solidFill>
                  <a:schemeClr val="accent6">
                    <a:lumMod val="75000"/>
                  </a:schemeClr>
                </a:solidFill>
              </a:rPr>
              <a:t>May 2018  </a:t>
            </a:r>
            <a:endParaRPr lang="en-US" sz="3600" dirty="0">
              <a:solidFill>
                <a:schemeClr val="accent6">
                  <a:lumMod val="75000"/>
                </a:schemeClr>
              </a:solidFill>
            </a:endParaRPr>
          </a:p>
        </p:txBody>
      </p:sp>
    </p:spTree>
    <p:extLst>
      <p:ext uri="{BB962C8B-B14F-4D97-AF65-F5344CB8AC3E}">
        <p14:creationId xmlns:p14="http://schemas.microsoft.com/office/powerpoint/2010/main" val="115624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4043" y="288281"/>
            <a:ext cx="11727957" cy="817916"/>
          </a:xfrm>
          <a:prstGeom prst="rect">
            <a:avLst/>
          </a:prstGeom>
        </p:spPr>
        <p:txBody>
          <a:bodyPr wrap="square">
            <a:spAutoFit/>
          </a:bodyPr>
          <a:lstStyle/>
          <a:p>
            <a:pPr>
              <a:lnSpc>
                <a:spcPct val="115000"/>
              </a:lnSpc>
            </a:pPr>
            <a:r>
              <a:rPr lang="en-US" sz="2400" i="1" dirty="0" smtClean="0">
                <a:effectLst/>
                <a:latin typeface="Calibri" panose="020F0502020204030204" pitchFamily="34" charset="0"/>
                <a:ea typeface="Calibri" panose="020F0502020204030204" pitchFamily="34" charset="0"/>
                <a:cs typeface="Times New Roman" panose="02020603050405020304" pitchFamily="18" charset="0"/>
              </a:rPr>
              <a:t>FACILITIES REPORT</a:t>
            </a:r>
          </a:p>
          <a:p>
            <a:pPr>
              <a:lnSpc>
                <a:spcPct val="115000"/>
              </a:lnSpc>
            </a:pPr>
            <a:endParaRPr lang="en-US" sz="1700" b="1"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252095" y="2131892"/>
            <a:ext cx="10770832" cy="2640723"/>
          </a:xfrm>
          <a:prstGeom prst="rect">
            <a:avLst/>
          </a:prstGeom>
        </p:spPr>
        <p:txBody>
          <a:bodyPr wrap="square">
            <a:spAutoFit/>
          </a:bodyPr>
          <a:lstStyle/>
          <a:p>
            <a:pPr>
              <a:lnSpc>
                <a:spcPct val="115000"/>
              </a:lnSpc>
            </a:pPr>
            <a:endParaRPr lang="en-US"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title"/>
          </p:nvPr>
        </p:nvSpPr>
        <p:spPr>
          <a:xfrm>
            <a:off x="381729" y="560764"/>
            <a:ext cx="10641198" cy="7049732"/>
          </a:xfrm>
        </p:spPr>
        <p:txBody>
          <a:bodyPr>
            <a:noAutofit/>
          </a:bodyPr>
          <a:lstStyle/>
          <a:p>
            <a:r>
              <a:rPr lang="en-US" sz="1800" dirty="0" smtClean="0">
                <a:latin typeface="Calibri" panose="020F0502020204030204" pitchFamily="34" charset="0"/>
                <a:ea typeface="Calibri" panose="020F0502020204030204" pitchFamily="34" charset="0"/>
                <a:cs typeface="Times New Roman" panose="02020603050405020304" pitchFamily="18" charset="0"/>
              </a:rPr>
              <a:t/>
            </a:r>
            <a:br>
              <a:rPr lang="en-US" sz="1800" dirty="0" smtClean="0">
                <a:latin typeface="Calibri" panose="020F0502020204030204" pitchFamily="34" charset="0"/>
                <a:ea typeface="Calibri" panose="020F0502020204030204" pitchFamily="34" charset="0"/>
                <a:cs typeface="Times New Roman" panose="02020603050405020304" pitchFamily="18" charset="0"/>
              </a:rPr>
            </a:br>
            <a:r>
              <a:rPr lang="en-US" sz="1800" dirty="0" smtClean="0">
                <a:latin typeface="Calibri" panose="020F0502020204030204" pitchFamily="34" charset="0"/>
                <a:ea typeface="Calibri" panose="020F0502020204030204" pitchFamily="34" charset="0"/>
                <a:cs typeface="Times New Roman" panose="02020603050405020304" pitchFamily="18" charset="0"/>
              </a:rPr>
              <a:t/>
            </a:r>
            <a:br>
              <a:rPr lang="en-US" sz="1800" dirty="0" smtClean="0">
                <a:latin typeface="Calibri" panose="020F0502020204030204" pitchFamily="34" charset="0"/>
                <a:ea typeface="Calibri" panose="020F0502020204030204" pitchFamily="34" charset="0"/>
                <a:cs typeface="Times New Roman" panose="02020603050405020304" pitchFamily="18" charset="0"/>
              </a:rPr>
            </a:br>
            <a:r>
              <a:rPr lang="en-US" sz="1800" i="1" dirty="0" smtClean="0">
                <a:latin typeface="Calibri" panose="020F0502020204030204" pitchFamily="34" charset="0"/>
                <a:ea typeface="Calibri" panose="020F0502020204030204" pitchFamily="34" charset="0"/>
                <a:cs typeface="Times New Roman" panose="02020603050405020304" pitchFamily="18" charset="0"/>
              </a:rPr>
              <a:t>	</a:t>
            </a:r>
            <a:endParaRPr lang="en-US" sz="1800" dirty="0"/>
          </a:p>
        </p:txBody>
      </p:sp>
      <p:sp>
        <p:nvSpPr>
          <p:cNvPr id="5" name="Rectangle 4"/>
          <p:cNvSpPr/>
          <p:nvPr/>
        </p:nvSpPr>
        <p:spPr>
          <a:xfrm>
            <a:off x="1213282" y="1378680"/>
            <a:ext cx="10229478" cy="5255285"/>
          </a:xfrm>
          <a:prstGeom prst="rect">
            <a:avLst/>
          </a:prstGeom>
        </p:spPr>
        <p:txBody>
          <a:bodyPr wrap="square">
            <a:spAutoFit/>
          </a:bodyPr>
          <a:lstStyle/>
          <a:p>
            <a:pPr>
              <a:lnSpc>
                <a:spcPct val="115000"/>
              </a:lnSpc>
              <a:spcAft>
                <a:spcPts val="1000"/>
              </a:spcAft>
            </a:pPr>
            <a:r>
              <a:rPr lang="en-US" b="1" dirty="0">
                <a:latin typeface="Calibri" panose="020F0502020204030204" pitchFamily="34" charset="0"/>
                <a:ea typeface="Calibri" panose="020F0502020204030204" pitchFamily="34" charset="0"/>
                <a:cs typeface="Times New Roman" panose="02020603050405020304" pitchFamily="18" charset="0"/>
              </a:rPr>
              <a:t>A splash of </a:t>
            </a:r>
            <a:r>
              <a:rPr lang="en-US" b="1" dirty="0" smtClean="0">
                <a:latin typeface="Calibri" panose="020F0502020204030204" pitchFamily="34" charset="0"/>
                <a:ea typeface="Calibri" panose="020F0502020204030204" pitchFamily="34" charset="0"/>
                <a:cs typeface="Times New Roman" panose="02020603050405020304" pitchFamily="18" charset="0"/>
              </a:rPr>
              <a:t>color -</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A survey conducted by WMS </a:t>
            </a:r>
            <a:r>
              <a:rPr lang="en-US" dirty="0" smtClean="0">
                <a:latin typeface="Calibri" panose="020F0502020204030204" pitchFamily="34" charset="0"/>
                <a:ea typeface="Calibri" panose="020F0502020204030204" pitchFamily="34" charset="0"/>
                <a:cs typeface="Times New Roman" panose="02020603050405020304" pitchFamily="18" charset="0"/>
              </a:rPr>
              <a:t>Admin </a:t>
            </a:r>
            <a:r>
              <a:rPr lang="en-US" dirty="0">
                <a:latin typeface="Calibri" panose="020F0502020204030204" pitchFamily="34" charset="0"/>
                <a:ea typeface="Calibri" panose="020F0502020204030204" pitchFamily="34" charset="0"/>
                <a:cs typeface="Times New Roman" panose="02020603050405020304" pitchFamily="18" charset="0"/>
              </a:rPr>
              <a:t>revealed that the Yellow and Green halls at WMS were too “institutional“. To correct this </a:t>
            </a:r>
            <a:r>
              <a:rPr lang="en-US" dirty="0" smtClean="0">
                <a:latin typeface="Calibri" panose="020F0502020204030204" pitchFamily="34" charset="0"/>
                <a:ea typeface="Calibri" panose="020F0502020204030204" pitchFamily="34" charset="0"/>
                <a:cs typeface="Times New Roman" panose="02020603050405020304" pitchFamily="18" charset="0"/>
              </a:rPr>
              <a:t>observation, </a:t>
            </a:r>
            <a:r>
              <a:rPr lang="en-US" dirty="0">
                <a:latin typeface="Calibri" panose="020F0502020204030204" pitchFamily="34" charset="0"/>
                <a:ea typeface="Calibri" panose="020F0502020204030204" pitchFamily="34" charset="0"/>
                <a:cs typeface="Times New Roman" panose="02020603050405020304" pitchFamily="18" charset="0"/>
              </a:rPr>
              <a:t>our master painter, Odie has been adding accent paint in both hallways for the past few weeks. The new colors (yellow and </a:t>
            </a:r>
            <a:r>
              <a:rPr lang="en-US" dirty="0" smtClean="0">
                <a:latin typeface="Calibri" panose="020F0502020204030204" pitchFamily="34" charset="0"/>
                <a:ea typeface="Calibri" panose="020F0502020204030204" pitchFamily="34" charset="0"/>
                <a:cs typeface="Times New Roman" panose="02020603050405020304" pitchFamily="18" charset="0"/>
              </a:rPr>
              <a:t>green</a:t>
            </a:r>
            <a:r>
              <a:rPr lang="en-US" dirty="0">
                <a:latin typeface="Calibri" panose="020F0502020204030204" pitchFamily="34" charset="0"/>
                <a:ea typeface="Calibri" panose="020F0502020204030204" pitchFamily="34" charset="0"/>
                <a:cs typeface="Times New Roman" panose="02020603050405020304" pitchFamily="18" charset="0"/>
              </a:rPr>
              <a:t>) have been laid in alcoves and walls throughout the </a:t>
            </a:r>
            <a:r>
              <a:rPr lang="en-US" dirty="0" smtClean="0">
                <a:latin typeface="Calibri" panose="020F0502020204030204" pitchFamily="34" charset="0"/>
                <a:ea typeface="Calibri" panose="020F0502020204030204" pitchFamily="34" charset="0"/>
                <a:cs typeface="Times New Roman" panose="02020603050405020304" pitchFamily="18" charset="0"/>
              </a:rPr>
              <a:t>buildings, </a:t>
            </a:r>
            <a:r>
              <a:rPr lang="en-US" dirty="0">
                <a:latin typeface="Calibri" panose="020F0502020204030204" pitchFamily="34" charset="0"/>
                <a:ea typeface="Calibri" panose="020F0502020204030204" pitchFamily="34" charset="0"/>
                <a:cs typeface="Times New Roman" panose="02020603050405020304" pitchFamily="18" charset="0"/>
              </a:rPr>
              <a:t>to give the hallway a new look.</a:t>
            </a:r>
          </a:p>
          <a:p>
            <a:pPr>
              <a:lnSpc>
                <a:spcPct val="115000"/>
              </a:lnSpc>
              <a:spcAft>
                <a:spcPts val="1000"/>
              </a:spcAft>
            </a:pPr>
            <a:r>
              <a:rPr lang="en-US" b="1" dirty="0">
                <a:latin typeface="Calibri" panose="020F0502020204030204" pitchFamily="34" charset="0"/>
                <a:ea typeface="Calibri" panose="020F0502020204030204" pitchFamily="34" charset="0"/>
                <a:cs typeface="Times New Roman" panose="02020603050405020304" pitchFamily="18" charset="0"/>
              </a:rPr>
              <a:t>WPS Portable </a:t>
            </a:r>
            <a:r>
              <a:rPr lang="en-US" b="1" dirty="0" smtClean="0">
                <a:latin typeface="Calibri" panose="020F0502020204030204" pitchFamily="34" charset="0"/>
                <a:ea typeface="Calibri" panose="020F0502020204030204" pitchFamily="34" charset="0"/>
                <a:cs typeface="Times New Roman" panose="02020603050405020304" pitchFamily="18" charset="0"/>
              </a:rPr>
              <a:t>11/12 -</a:t>
            </a:r>
            <a:r>
              <a:rPr lang="en-US" dirty="0" smtClean="0">
                <a:latin typeface="Calibri" panose="020F0502020204030204" pitchFamily="34" charset="0"/>
                <a:ea typeface="Calibri" panose="020F0502020204030204" pitchFamily="34" charset="0"/>
                <a:cs typeface="Times New Roman" panose="02020603050405020304" pitchFamily="18" charset="0"/>
              </a:rPr>
              <a:t>The </a:t>
            </a:r>
            <a:r>
              <a:rPr lang="en-US" dirty="0">
                <a:latin typeface="Calibri" panose="020F0502020204030204" pitchFamily="34" charset="0"/>
                <a:ea typeface="Calibri" panose="020F0502020204030204" pitchFamily="34" charset="0"/>
                <a:cs typeface="Times New Roman" panose="02020603050405020304" pitchFamily="18" charset="0"/>
              </a:rPr>
              <a:t>rehab of portable 11/12 at WPS is rolling along at a good pace. Both restrooms have been framed in and </a:t>
            </a:r>
            <a:r>
              <a:rPr lang="en-US" dirty="0" smtClean="0">
                <a:latin typeface="Calibri" panose="020F0502020204030204" pitchFamily="34" charset="0"/>
                <a:ea typeface="Calibri" panose="020F0502020204030204" pitchFamily="34" charset="0"/>
                <a:cs typeface="Times New Roman" panose="02020603050405020304" pitchFamily="18" charset="0"/>
              </a:rPr>
              <a:t>sheet rocked. </a:t>
            </a:r>
            <a:r>
              <a:rPr lang="en-US" dirty="0" smtClean="0">
                <a:latin typeface="Calibri" panose="020F0502020204030204" pitchFamily="34" charset="0"/>
                <a:ea typeface="Calibri" panose="020F0502020204030204" pitchFamily="34" charset="0"/>
                <a:cs typeface="Times New Roman" panose="02020603050405020304" pitchFamily="18" charset="0"/>
              </a:rPr>
              <a:t>The plumber </a:t>
            </a:r>
            <a:r>
              <a:rPr lang="en-US" dirty="0">
                <a:latin typeface="Calibri" panose="020F0502020204030204" pitchFamily="34" charset="0"/>
                <a:ea typeface="Calibri" panose="020F0502020204030204" pitchFamily="34" charset="0"/>
                <a:cs typeface="Times New Roman" panose="02020603050405020304" pitchFamily="18" charset="0"/>
              </a:rPr>
              <a:t>will be in Monday to complete the </a:t>
            </a:r>
            <a:r>
              <a:rPr lang="en-US" dirty="0" smtClean="0">
                <a:latin typeface="Calibri" panose="020F0502020204030204" pitchFamily="34" charset="0"/>
                <a:ea typeface="Calibri" panose="020F0502020204030204" pitchFamily="34" charset="0"/>
                <a:cs typeface="Times New Roman" panose="02020603050405020304" pitchFamily="18" charset="0"/>
              </a:rPr>
              <a:t>rough-in </a:t>
            </a:r>
            <a:r>
              <a:rPr lang="en-US" dirty="0">
                <a:latin typeface="Calibri" panose="020F0502020204030204" pitchFamily="34" charset="0"/>
                <a:ea typeface="Calibri" panose="020F0502020204030204" pitchFamily="34" charset="0"/>
                <a:cs typeface="Times New Roman" panose="02020603050405020304" pitchFamily="18" charset="0"/>
              </a:rPr>
              <a:t>for the water and drains.  Both rooms have been stripped of </a:t>
            </a:r>
            <a:r>
              <a:rPr lang="en-US" dirty="0" smtClean="0">
                <a:latin typeface="Calibri" panose="020F0502020204030204" pitchFamily="34" charset="0"/>
                <a:ea typeface="Calibri" panose="020F0502020204030204" pitchFamily="34" charset="0"/>
                <a:cs typeface="Times New Roman" panose="02020603050405020304" pitchFamily="18" charset="0"/>
              </a:rPr>
              <a:t>carpeting, </a:t>
            </a:r>
            <a:r>
              <a:rPr lang="en-US" dirty="0">
                <a:latin typeface="Calibri" panose="020F0502020204030204" pitchFamily="34" charset="0"/>
                <a:ea typeface="Calibri" panose="020F0502020204030204" pitchFamily="34" charset="0"/>
                <a:cs typeface="Times New Roman" panose="02020603050405020304" pitchFamily="18" charset="0"/>
              </a:rPr>
              <a:t>and a new floor was installed last week in </a:t>
            </a:r>
            <a:r>
              <a:rPr lang="en-US" dirty="0" smtClean="0">
                <a:latin typeface="Calibri" panose="020F0502020204030204" pitchFamily="34" charset="0"/>
                <a:ea typeface="Calibri" panose="020F0502020204030204" pitchFamily="34" charset="0"/>
                <a:cs typeface="Times New Roman" panose="02020603050405020304" pitchFamily="18" charset="0"/>
              </a:rPr>
              <a:t>P11. Flooring goes into </a:t>
            </a:r>
            <a:r>
              <a:rPr lang="en-US" dirty="0">
                <a:latin typeface="Calibri" panose="020F0502020204030204" pitchFamily="34" charset="0"/>
                <a:ea typeface="Calibri" panose="020F0502020204030204" pitchFamily="34" charset="0"/>
                <a:cs typeface="Times New Roman" panose="02020603050405020304" pitchFamily="18" charset="0"/>
              </a:rPr>
              <a:t>P12 in the next few days. Walls are getting restored and will be painted </a:t>
            </a:r>
            <a:r>
              <a:rPr lang="en-US" dirty="0" smtClean="0">
                <a:latin typeface="Calibri" panose="020F0502020204030204" pitchFamily="34" charset="0"/>
                <a:ea typeface="Calibri" panose="020F0502020204030204" pitchFamily="34" charset="0"/>
                <a:cs typeface="Times New Roman" panose="02020603050405020304" pitchFamily="18" charset="0"/>
              </a:rPr>
              <a:t>shortly. </a:t>
            </a:r>
            <a:r>
              <a:rPr lang="en-US" dirty="0">
                <a:latin typeface="Calibri" panose="020F0502020204030204" pitchFamily="34" charset="0"/>
                <a:ea typeface="Calibri" panose="020F0502020204030204" pitchFamily="34" charset="0"/>
                <a:cs typeface="Times New Roman" panose="02020603050405020304" pitchFamily="18" charset="0"/>
              </a:rPr>
              <a:t>Brad has been fixing </a:t>
            </a:r>
            <a:r>
              <a:rPr lang="en-US" dirty="0" smtClean="0">
                <a:latin typeface="Calibri" panose="020F0502020204030204" pitchFamily="34" charset="0"/>
                <a:ea typeface="Calibri" panose="020F0502020204030204" pitchFamily="34" charset="0"/>
                <a:cs typeface="Times New Roman" panose="02020603050405020304" pitchFamily="18" charset="0"/>
              </a:rPr>
              <a:t>areas of dry rot in order to get the building ready for the new siding.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b="1" dirty="0" smtClean="0">
                <a:latin typeface="Calibri" panose="020F0502020204030204" pitchFamily="34" charset="0"/>
                <a:ea typeface="Calibri" panose="020F0502020204030204" pitchFamily="34" charset="0"/>
                <a:cs typeface="Times New Roman" panose="02020603050405020304" pitchFamily="18" charset="0"/>
              </a:rPr>
              <a:t>WIS Portable 5/6 </a:t>
            </a:r>
            <a:r>
              <a:rPr lang="en-US" dirty="0">
                <a:latin typeface="Calibri" panose="020F0502020204030204" pitchFamily="34" charset="0"/>
                <a:ea typeface="Calibri" panose="020F0502020204030204" pitchFamily="34" charset="0"/>
                <a:cs typeface="Times New Roman" panose="02020603050405020304" pitchFamily="18" charset="0"/>
              </a:rPr>
              <a:t>– PO’s and permits have been issued for carpet, data, simplex announcing, fire, plumbing and main electrical. The utility trench </a:t>
            </a:r>
            <a:r>
              <a:rPr lang="en-US" dirty="0" smtClean="0">
                <a:latin typeface="Calibri" panose="020F0502020204030204" pitchFamily="34" charset="0"/>
                <a:ea typeface="Calibri" panose="020F0502020204030204" pitchFamily="34" charset="0"/>
                <a:cs typeface="Times New Roman" panose="02020603050405020304" pitchFamily="18" charset="0"/>
              </a:rPr>
              <a:t>concrete </a:t>
            </a:r>
            <a:r>
              <a:rPr lang="en-US" dirty="0">
                <a:latin typeface="Calibri" panose="020F0502020204030204" pitchFamily="34" charset="0"/>
                <a:ea typeface="Calibri" panose="020F0502020204030204" pitchFamily="34" charset="0"/>
                <a:cs typeface="Times New Roman" panose="02020603050405020304" pitchFamily="18" charset="0"/>
              </a:rPr>
              <a:t>and blacktop has been cut and </a:t>
            </a:r>
            <a:r>
              <a:rPr lang="en-US" dirty="0" smtClean="0">
                <a:latin typeface="Calibri" panose="020F0502020204030204" pitchFamily="34" charset="0"/>
                <a:ea typeface="Calibri" panose="020F0502020204030204" pitchFamily="34" charset="0"/>
                <a:cs typeface="Times New Roman" panose="02020603050405020304" pitchFamily="18" charset="0"/>
              </a:rPr>
              <a:t>rough-in’s </a:t>
            </a:r>
            <a:r>
              <a:rPr lang="en-US" dirty="0">
                <a:latin typeface="Calibri" panose="020F0502020204030204" pitchFamily="34" charset="0"/>
                <a:ea typeface="Calibri" panose="020F0502020204030204" pitchFamily="34" charset="0"/>
                <a:cs typeface="Times New Roman" panose="02020603050405020304" pitchFamily="18" charset="0"/>
              </a:rPr>
              <a:t>will be completed by the end of next week. Shipment of the building is expected on the 19</a:t>
            </a:r>
            <a:r>
              <a:rPr lang="en-US" baseline="30000" dirty="0">
                <a:latin typeface="Calibri" panose="020F0502020204030204" pitchFamily="34" charset="0"/>
                <a:ea typeface="Calibri" panose="020F0502020204030204" pitchFamily="34" charset="0"/>
                <a:cs typeface="Times New Roman" panose="02020603050405020304" pitchFamily="18" charset="0"/>
              </a:rPr>
              <a:t>th</a:t>
            </a:r>
            <a:r>
              <a:rPr lang="en-US" dirty="0">
                <a:latin typeface="Calibri" panose="020F0502020204030204" pitchFamily="34" charset="0"/>
                <a:ea typeface="Calibri" panose="020F0502020204030204" pitchFamily="34" charset="0"/>
                <a:cs typeface="Times New Roman" panose="02020603050405020304" pitchFamily="18" charset="0"/>
              </a:rPr>
              <a:t> of July. We will swarm the building with contractors the following two </a:t>
            </a:r>
            <a:r>
              <a:rPr lang="en-US" dirty="0" smtClean="0">
                <a:latin typeface="Calibri" panose="020F0502020204030204" pitchFamily="34" charset="0"/>
                <a:ea typeface="Calibri" panose="020F0502020204030204" pitchFamily="34" charset="0"/>
                <a:cs typeface="Times New Roman" panose="02020603050405020304" pitchFamily="18" charset="0"/>
              </a:rPr>
              <a:t>weeks, </a:t>
            </a:r>
            <a:r>
              <a:rPr lang="en-US" dirty="0">
                <a:latin typeface="Calibri" panose="020F0502020204030204" pitchFamily="34" charset="0"/>
                <a:ea typeface="Calibri" panose="020F0502020204030204" pitchFamily="34" charset="0"/>
                <a:cs typeface="Times New Roman" panose="02020603050405020304" pitchFamily="18" charset="0"/>
              </a:rPr>
              <a:t>to complete all of the internal </a:t>
            </a:r>
            <a:r>
              <a:rPr lang="en-US" dirty="0" smtClean="0">
                <a:latin typeface="Calibri" panose="020F0502020204030204" pitchFamily="34" charset="0"/>
                <a:ea typeface="Calibri" panose="020F0502020204030204" pitchFamily="34" charset="0"/>
                <a:cs typeface="Times New Roman" panose="02020603050405020304" pitchFamily="18" charset="0"/>
              </a:rPr>
              <a:t>work, </a:t>
            </a:r>
            <a:r>
              <a:rPr lang="en-US" dirty="0">
                <a:latin typeface="Calibri" panose="020F0502020204030204" pitchFamily="34" charset="0"/>
                <a:ea typeface="Calibri" panose="020F0502020204030204" pitchFamily="34" charset="0"/>
                <a:cs typeface="Times New Roman" panose="02020603050405020304" pitchFamily="18" charset="0"/>
              </a:rPr>
              <a:t>in order to get the portable delivered on time to the WIS staff.  </a:t>
            </a:r>
          </a:p>
          <a:p>
            <a:pPr>
              <a:lnSpc>
                <a:spcPct val="115000"/>
              </a:lnSpc>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237688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8716" y="205076"/>
            <a:ext cx="3504677" cy="461665"/>
          </a:xfrm>
          <a:prstGeom prst="rect">
            <a:avLst/>
          </a:prstGeom>
          <a:noFill/>
        </p:spPr>
        <p:txBody>
          <a:bodyPr wrap="none" rtlCol="0">
            <a:spAutoFit/>
          </a:bodyPr>
          <a:lstStyle/>
          <a:p>
            <a:r>
              <a:rPr lang="en-US" sz="2400" i="1" dirty="0" smtClean="0"/>
              <a:t>Facilities Report Continued</a:t>
            </a:r>
            <a:endParaRPr lang="en-US" sz="2400" i="1" dirty="0"/>
          </a:p>
        </p:txBody>
      </p:sp>
      <p:sp>
        <p:nvSpPr>
          <p:cNvPr id="2" name="Rectangle 1"/>
          <p:cNvSpPr/>
          <p:nvPr/>
        </p:nvSpPr>
        <p:spPr>
          <a:xfrm>
            <a:off x="626772" y="3122403"/>
            <a:ext cx="11196034" cy="2072875"/>
          </a:xfrm>
          <a:prstGeom prst="rect">
            <a:avLst/>
          </a:prstGeom>
        </p:spPr>
        <p:txBody>
          <a:bodyPr wrap="square">
            <a:spAutoFit/>
          </a:bodyPr>
          <a:lstStyle/>
          <a:p>
            <a:endParaRPr lang="en-US" dirty="0"/>
          </a:p>
          <a:p>
            <a:endParaRPr lang="en-US" dirty="0" smtClean="0"/>
          </a:p>
          <a:p>
            <a:endParaRPr lang="en-US" dirty="0" smtClean="0"/>
          </a:p>
          <a:p>
            <a:endParaRPr lang="en-US" dirty="0" smtClean="0"/>
          </a:p>
          <a:p>
            <a:endParaRPr lang="en-US" dirty="0" smtClean="0"/>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Content Placeholder 3"/>
          <p:cNvSpPr>
            <a:spLocks noGrp="1"/>
          </p:cNvSpPr>
          <p:nvPr>
            <p:ph sz="half" idx="1"/>
          </p:nvPr>
        </p:nvSpPr>
        <p:spPr>
          <a:xfrm>
            <a:off x="308716" y="918865"/>
            <a:ext cx="10964874" cy="5939135"/>
          </a:xfrm>
        </p:spPr>
        <p:txBody>
          <a:bodyPr>
            <a:normAutofit/>
          </a:bodyPr>
          <a:lstStyle/>
          <a:p>
            <a:pPr marL="0" lvl="0" indent="0" eaLnBrk="0" fontAlgn="base" hangingPunct="0">
              <a:lnSpc>
                <a:spcPct val="100000"/>
              </a:lnSpc>
              <a:spcBef>
                <a:spcPct val="0"/>
              </a:spcBef>
              <a:spcAft>
                <a:spcPct val="0"/>
              </a:spcAft>
              <a:buNone/>
            </a:pPr>
            <a:endParaRPr lang="en-US" altLang="en-US" sz="1800" dirty="0">
              <a:latin typeface="Calibri" panose="020F0502020204030204" pitchFamily="34" charset="0"/>
              <a:cs typeface="Times New Roman" panose="02020603050405020304" pitchFamily="18" charset="0"/>
            </a:endParaRPr>
          </a:p>
          <a:p>
            <a:pPr marL="0" lvl="0" indent="0" eaLnBrk="0" fontAlgn="base" hangingPunct="0">
              <a:lnSpc>
                <a:spcPct val="100000"/>
              </a:lnSpc>
              <a:spcBef>
                <a:spcPct val="0"/>
              </a:spcBef>
              <a:spcAft>
                <a:spcPct val="0"/>
              </a:spcAft>
              <a:buNone/>
            </a:pPr>
            <a:endParaRPr lang="en-US" altLang="en-US" sz="3200" dirty="0">
              <a:latin typeface="Arial" panose="020B0604020202020204" pitchFamily="34" charset="0"/>
            </a:endParaRPr>
          </a:p>
          <a:p>
            <a:pPr marL="0" indent="0">
              <a:buNone/>
            </a:pPr>
            <a:endParaRPr lang="en-US" sz="1800" dirty="0" smtClean="0"/>
          </a:p>
          <a:p>
            <a:pPr marL="0" indent="0">
              <a:buNone/>
            </a:pPr>
            <a:endParaRPr lang="en-US" sz="1800" dirty="0"/>
          </a:p>
          <a:p>
            <a:endParaRPr lang="en-US" sz="1800" dirty="0"/>
          </a:p>
          <a:p>
            <a:endParaRPr lang="en-US" sz="1800" dirty="0"/>
          </a:p>
          <a:p>
            <a:endParaRPr lang="en-US" sz="1800" dirty="0"/>
          </a:p>
          <a:p>
            <a:endParaRPr lang="en-US" sz="1800" dirty="0"/>
          </a:p>
        </p:txBody>
      </p:sp>
      <p:sp>
        <p:nvSpPr>
          <p:cNvPr id="5" name="Rectangle 4"/>
          <p:cNvSpPr/>
          <p:nvPr/>
        </p:nvSpPr>
        <p:spPr>
          <a:xfrm>
            <a:off x="528033" y="918865"/>
            <a:ext cx="10230401" cy="4735655"/>
          </a:xfrm>
          <a:prstGeom prst="rect">
            <a:avLst/>
          </a:prstGeom>
        </p:spPr>
        <p:txBody>
          <a:bodyPr wrap="square">
            <a:spAutoFit/>
          </a:bodyPr>
          <a:lstStyle/>
          <a:p>
            <a:pPr>
              <a:spcAft>
                <a:spcPts val="1000"/>
              </a:spcAft>
            </a:pPr>
            <a:r>
              <a:rPr lang="en-US" b="1" dirty="0" smtClean="0">
                <a:latin typeface="Calibri" panose="020F0502020204030204" pitchFamily="34" charset="0"/>
                <a:ea typeface="Calibri" panose="020F0502020204030204" pitchFamily="34" charset="0"/>
                <a:cs typeface="Times New Roman" panose="02020603050405020304" pitchFamily="18" charset="0"/>
              </a:rPr>
              <a:t>Exterior </a:t>
            </a:r>
            <a:r>
              <a:rPr lang="en-US" b="1" dirty="0">
                <a:latin typeface="Calibri" panose="020F0502020204030204" pitchFamily="34" charset="0"/>
                <a:ea typeface="Calibri" panose="020F0502020204030204" pitchFamily="34" charset="0"/>
                <a:cs typeface="Times New Roman" panose="02020603050405020304" pitchFamily="18" charset="0"/>
              </a:rPr>
              <a:t>masonry work, WMS </a:t>
            </a:r>
            <a:r>
              <a:rPr lang="en-US" dirty="0" smtClean="0">
                <a:latin typeface="Calibri" panose="020F0502020204030204" pitchFamily="34" charset="0"/>
                <a:ea typeface="Calibri" panose="020F0502020204030204" pitchFamily="34" charset="0"/>
                <a:cs typeface="Times New Roman" panose="02020603050405020304" pitchFamily="18" charset="0"/>
              </a:rPr>
              <a:t>-</a:t>
            </a:r>
            <a:r>
              <a:rPr lang="en-US" b="1" dirty="0" smtClean="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The </a:t>
            </a:r>
            <a:r>
              <a:rPr lang="en-US" dirty="0">
                <a:latin typeface="Calibri" panose="020F0502020204030204" pitchFamily="34" charset="0"/>
                <a:ea typeface="Calibri" panose="020F0502020204030204" pitchFamily="34" charset="0"/>
                <a:cs typeface="Times New Roman" panose="02020603050405020304" pitchFamily="18" charset="0"/>
              </a:rPr>
              <a:t>first quote for the repair and cleaning of the masonry work at WMS came in </a:t>
            </a:r>
            <a:r>
              <a:rPr lang="en-US" dirty="0" smtClean="0">
                <a:latin typeface="Calibri" panose="020F0502020204030204" pitchFamily="34" charset="0"/>
                <a:ea typeface="Calibri" panose="020F0502020204030204" pitchFamily="34" charset="0"/>
                <a:cs typeface="Times New Roman" panose="02020603050405020304" pitchFamily="18" charset="0"/>
              </a:rPr>
              <a:t>at a </a:t>
            </a:r>
            <a:r>
              <a:rPr lang="en-US" dirty="0">
                <a:latin typeface="Calibri" panose="020F0502020204030204" pitchFamily="34" charset="0"/>
                <a:ea typeface="Calibri" panose="020F0502020204030204" pitchFamily="34" charset="0"/>
                <a:cs typeface="Times New Roman" panose="02020603050405020304" pitchFamily="18" charset="0"/>
              </a:rPr>
              <a:t>whopping </a:t>
            </a:r>
            <a:r>
              <a:rPr lang="en-US" dirty="0" smtClean="0">
                <a:latin typeface="Calibri" panose="020F0502020204030204" pitchFamily="34" charset="0"/>
                <a:ea typeface="Calibri" panose="020F0502020204030204" pitchFamily="34" charset="0"/>
                <a:cs typeface="Times New Roman" panose="02020603050405020304" pitchFamily="18" charset="0"/>
              </a:rPr>
              <a:t>$250k</a:t>
            </a:r>
            <a:r>
              <a:rPr lang="en-US" dirty="0">
                <a:latin typeface="Calibri" panose="020F0502020204030204" pitchFamily="34" charset="0"/>
                <a:ea typeface="Calibri" panose="020F0502020204030204" pitchFamily="34" charset="0"/>
                <a:cs typeface="Times New Roman" panose="02020603050405020304" pitchFamily="18" charset="0"/>
              </a:rPr>
              <a:t>. I have decided to move this work to inside maintenance. </a:t>
            </a:r>
            <a:r>
              <a:rPr lang="en-US" dirty="0" smtClean="0">
                <a:latin typeface="Calibri" panose="020F0502020204030204" pitchFamily="34" charset="0"/>
                <a:ea typeface="Calibri" panose="020F0502020204030204" pitchFamily="34" charset="0"/>
                <a:cs typeface="Times New Roman" panose="02020603050405020304" pitchFamily="18" charset="0"/>
              </a:rPr>
              <a:t>The work </a:t>
            </a:r>
            <a:r>
              <a:rPr lang="en-US" dirty="0">
                <a:latin typeface="Calibri" panose="020F0502020204030204" pitchFamily="34" charset="0"/>
                <a:ea typeface="Calibri" panose="020F0502020204030204" pitchFamily="34" charset="0"/>
                <a:cs typeface="Times New Roman" panose="02020603050405020304" pitchFamily="18" charset="0"/>
              </a:rPr>
              <a:t>will be completed in smaller sections over a </a:t>
            </a:r>
            <a:r>
              <a:rPr lang="en-US" dirty="0" smtClean="0">
                <a:latin typeface="Calibri" panose="020F0502020204030204" pitchFamily="34" charset="0"/>
                <a:ea typeface="Calibri" panose="020F0502020204030204" pitchFamily="34" charset="0"/>
                <a:cs typeface="Times New Roman" panose="02020603050405020304" pitchFamily="18" charset="0"/>
              </a:rPr>
              <a:t>multiple-year </a:t>
            </a:r>
            <a:r>
              <a:rPr lang="en-US" dirty="0">
                <a:latin typeface="Calibri" panose="020F0502020204030204" pitchFamily="34" charset="0"/>
                <a:ea typeface="Calibri" panose="020F0502020204030204" pitchFamily="34" charset="0"/>
                <a:cs typeface="Times New Roman" panose="02020603050405020304" pitchFamily="18" charset="0"/>
              </a:rPr>
              <a:t>schedule (eat an elephant one bite at a time</a:t>
            </a:r>
            <a:r>
              <a:rPr lang="en-US" dirty="0" smtClean="0">
                <a:latin typeface="Calibri" panose="020F0502020204030204" pitchFamily="34" charset="0"/>
                <a:ea typeface="Calibri" panose="020F0502020204030204" pitchFamily="34" charset="0"/>
                <a:cs typeface="Times New Roman" panose="02020603050405020304" pitchFamily="18" charset="0"/>
              </a:rPr>
              <a:t>). It </a:t>
            </a:r>
            <a:r>
              <a:rPr lang="en-US" dirty="0">
                <a:latin typeface="Calibri" panose="020F0502020204030204" pitchFamily="34" charset="0"/>
                <a:ea typeface="Calibri" panose="020F0502020204030204" pitchFamily="34" charset="0"/>
                <a:cs typeface="Times New Roman" panose="02020603050405020304" pitchFamily="18" charset="0"/>
              </a:rPr>
              <a:t>will focus on cleaning and </a:t>
            </a:r>
            <a:r>
              <a:rPr lang="en-US" dirty="0" smtClean="0">
                <a:latin typeface="Calibri" panose="020F0502020204030204" pitchFamily="34" charset="0"/>
                <a:ea typeface="Calibri" panose="020F0502020204030204" pitchFamily="34" charset="0"/>
                <a:cs typeface="Times New Roman" panose="02020603050405020304" pitchFamily="18" charset="0"/>
              </a:rPr>
              <a:t>repair </a:t>
            </a:r>
            <a:r>
              <a:rPr lang="en-US" dirty="0">
                <a:latin typeface="Calibri" panose="020F0502020204030204" pitchFamily="34" charset="0"/>
                <a:ea typeface="Calibri" panose="020F0502020204030204" pitchFamily="34" charset="0"/>
                <a:cs typeface="Times New Roman" panose="02020603050405020304" pitchFamily="18" charset="0"/>
              </a:rPr>
              <a:t>of mortar joints that have failed. This summer we will focus on the </a:t>
            </a:r>
            <a:r>
              <a:rPr lang="en-US" dirty="0" smtClean="0">
                <a:latin typeface="Calibri" panose="020F0502020204030204" pitchFamily="34" charset="0"/>
                <a:ea typeface="Calibri" panose="020F0502020204030204" pitchFamily="34" charset="0"/>
                <a:cs typeface="Times New Roman" panose="02020603050405020304" pitchFamily="18" charset="0"/>
              </a:rPr>
              <a:t>south-facing </a:t>
            </a:r>
            <a:r>
              <a:rPr lang="en-US" dirty="0">
                <a:latin typeface="Calibri" panose="020F0502020204030204" pitchFamily="34" charset="0"/>
                <a:ea typeface="Calibri" panose="020F0502020204030204" pitchFamily="34" charset="0"/>
                <a:cs typeface="Times New Roman" panose="02020603050405020304" pitchFamily="18" charset="0"/>
              </a:rPr>
              <a:t>walls that </a:t>
            </a:r>
            <a:r>
              <a:rPr lang="en-US" dirty="0" smtClean="0">
                <a:latin typeface="Calibri" panose="020F0502020204030204" pitchFamily="34" charset="0"/>
                <a:ea typeface="Calibri" panose="020F0502020204030204" pitchFamily="34" charset="0"/>
                <a:cs typeface="Times New Roman" panose="02020603050405020304" pitchFamily="18" charset="0"/>
              </a:rPr>
              <a:t>appear </a:t>
            </a:r>
            <a:r>
              <a:rPr lang="en-US" dirty="0">
                <a:latin typeface="Calibri" panose="020F0502020204030204" pitchFamily="34" charset="0"/>
                <a:ea typeface="Calibri" panose="020F0502020204030204" pitchFamily="34" charset="0"/>
                <a:cs typeface="Times New Roman" panose="02020603050405020304" pitchFamily="18" charset="0"/>
              </a:rPr>
              <a:t>to be in the worst condition.  </a:t>
            </a:r>
            <a:r>
              <a:rPr lang="en-US" dirty="0" smtClean="0">
                <a:latin typeface="Calibri" panose="020F0502020204030204" pitchFamily="34" charset="0"/>
                <a:ea typeface="Calibri" panose="020F0502020204030204" pitchFamily="34" charset="0"/>
                <a:cs typeface="Times New Roman" panose="02020603050405020304" pitchFamily="18" charset="0"/>
              </a:rPr>
              <a:t/>
            </a:r>
            <a:br>
              <a:rPr lang="en-US" dirty="0" smtClean="0">
                <a:latin typeface="Calibri" panose="020F0502020204030204" pitchFamily="34" charset="0"/>
                <a:ea typeface="Calibri" panose="020F0502020204030204" pitchFamily="34" charset="0"/>
                <a:cs typeface="Times New Roman" panose="02020603050405020304" pitchFamily="18" charset="0"/>
              </a:rPr>
            </a:b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r>
              <a:rPr lang="en-US" b="1" dirty="0" smtClean="0">
                <a:latin typeface="Calibri" panose="020F0502020204030204" pitchFamily="34" charset="0"/>
                <a:ea typeface="Calibri" panose="020F0502020204030204" pitchFamily="34" charset="0"/>
                <a:cs typeface="Times New Roman" panose="02020603050405020304" pitchFamily="18" charset="0"/>
              </a:rPr>
              <a:t>Yale </a:t>
            </a:r>
            <a:r>
              <a:rPr lang="en-US" b="1" dirty="0">
                <a:latin typeface="Calibri" panose="020F0502020204030204" pitchFamily="34" charset="0"/>
                <a:ea typeface="Calibri" panose="020F0502020204030204" pitchFamily="34" charset="0"/>
                <a:cs typeface="Times New Roman" panose="02020603050405020304" pitchFamily="18" charset="0"/>
              </a:rPr>
              <a:t>play system </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After a long </a:t>
            </a:r>
            <a:r>
              <a:rPr lang="en-US" dirty="0" smtClean="0">
                <a:latin typeface="Calibri" panose="020F0502020204030204" pitchFamily="34" charset="0"/>
                <a:ea typeface="Calibri" panose="020F0502020204030204" pitchFamily="34" charset="0"/>
                <a:cs typeface="Times New Roman" panose="02020603050405020304" pitchFamily="18" charset="0"/>
              </a:rPr>
              <a:t>run, </a:t>
            </a:r>
            <a:r>
              <a:rPr lang="en-US" dirty="0">
                <a:latin typeface="Calibri" panose="020F0502020204030204" pitchFamily="34" charset="0"/>
                <a:ea typeface="Calibri" panose="020F0502020204030204" pitchFamily="34" charset="0"/>
                <a:cs typeface="Times New Roman" panose="02020603050405020304" pitchFamily="18" charset="0"/>
              </a:rPr>
              <a:t>the Yale play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r>
              <a:rPr lang="en-US" dirty="0" smtClean="0">
                <a:latin typeface="Calibri" panose="020F0502020204030204" pitchFamily="34" charset="0"/>
                <a:ea typeface="Calibri" panose="020F0502020204030204" pitchFamily="34" charset="0"/>
                <a:cs typeface="Times New Roman" panose="02020603050405020304" pitchFamily="18" charset="0"/>
              </a:rPr>
              <a:t>system </a:t>
            </a:r>
            <a:r>
              <a:rPr lang="en-US" dirty="0">
                <a:latin typeface="Calibri" panose="020F0502020204030204" pitchFamily="34" charset="0"/>
                <a:ea typeface="Calibri" panose="020F0502020204030204" pitchFamily="34" charset="0"/>
                <a:cs typeface="Times New Roman" panose="02020603050405020304" pitchFamily="18" charset="0"/>
              </a:rPr>
              <a:t>will be replaced this summer with a new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r>
              <a:rPr lang="en-US" dirty="0" smtClean="0">
                <a:latin typeface="Calibri" panose="020F0502020204030204" pitchFamily="34" charset="0"/>
                <a:ea typeface="Calibri" panose="020F0502020204030204" pitchFamily="34" charset="0"/>
                <a:cs typeface="Times New Roman" panose="02020603050405020304" pitchFamily="18" charset="0"/>
              </a:rPr>
              <a:t>structure</a:t>
            </a:r>
            <a:r>
              <a:rPr lang="en-US" dirty="0">
                <a:latin typeface="Calibri" panose="020F0502020204030204" pitchFamily="34" charset="0"/>
                <a:ea typeface="Calibri" panose="020F0502020204030204" pitchFamily="34" charset="0"/>
                <a:cs typeface="Times New Roman" panose="02020603050405020304" pitchFamily="18" charset="0"/>
              </a:rPr>
              <a:t>. The new structure will arrive </a:t>
            </a:r>
            <a:r>
              <a:rPr lang="en-US" dirty="0" smtClean="0">
                <a:latin typeface="Calibri" panose="020F0502020204030204" pitchFamily="34" charset="0"/>
                <a:ea typeface="Calibri" panose="020F0502020204030204" pitchFamily="34" charset="0"/>
                <a:cs typeface="Times New Roman" panose="02020603050405020304" pitchFamily="18" charset="0"/>
              </a:rPr>
              <a:t>in </a:t>
            </a:r>
            <a:r>
              <a:rPr lang="en-US" dirty="0">
                <a:latin typeface="Calibri" panose="020F0502020204030204" pitchFamily="34" charset="0"/>
                <a:ea typeface="Calibri" panose="020F0502020204030204" pitchFamily="34" charset="0"/>
                <a:cs typeface="Times New Roman" panose="02020603050405020304" pitchFamily="18" charset="0"/>
              </a:rPr>
              <a:t>early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r>
              <a:rPr lang="en-US" dirty="0" smtClean="0">
                <a:latin typeface="Calibri" panose="020F0502020204030204" pitchFamily="34" charset="0"/>
                <a:ea typeface="Calibri" panose="020F0502020204030204" pitchFamily="34" charset="0"/>
                <a:cs typeface="Times New Roman" panose="02020603050405020304" pitchFamily="18" charset="0"/>
              </a:rPr>
              <a:t>August, </a:t>
            </a:r>
            <a:r>
              <a:rPr lang="en-US" dirty="0">
                <a:latin typeface="Calibri" panose="020F0502020204030204" pitchFamily="34" charset="0"/>
                <a:ea typeface="Calibri" panose="020F0502020204030204" pitchFamily="34" charset="0"/>
                <a:cs typeface="Times New Roman" panose="02020603050405020304" pitchFamily="18" charset="0"/>
              </a:rPr>
              <a:t>which will not give us much time to get it in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r>
              <a:rPr lang="en-US" dirty="0" smtClean="0">
                <a:latin typeface="Calibri" panose="020F0502020204030204" pitchFamily="34" charset="0"/>
                <a:ea typeface="Calibri" panose="020F0502020204030204" pitchFamily="34" charset="0"/>
                <a:cs typeface="Times New Roman" panose="02020603050405020304" pitchFamily="18" charset="0"/>
              </a:rPr>
              <a:t>the </a:t>
            </a:r>
            <a:r>
              <a:rPr lang="en-US" dirty="0">
                <a:latin typeface="Calibri" panose="020F0502020204030204" pitchFamily="34" charset="0"/>
                <a:ea typeface="Calibri" panose="020F0502020204030204" pitchFamily="34" charset="0"/>
                <a:cs typeface="Times New Roman" panose="02020603050405020304" pitchFamily="18" charset="0"/>
              </a:rPr>
              <a:t>ground and set </a:t>
            </a:r>
            <a:r>
              <a:rPr lang="en-US" dirty="0" smtClean="0">
                <a:latin typeface="Calibri" panose="020F0502020204030204" pitchFamily="34" charset="0"/>
                <a:ea typeface="Calibri" panose="020F0502020204030204" pitchFamily="34" charset="0"/>
                <a:cs typeface="Times New Roman" panose="02020603050405020304" pitchFamily="18" charset="0"/>
              </a:rPr>
              <a:t>up. The old system will be </a:t>
            </a:r>
          </a:p>
          <a:p>
            <a:r>
              <a:rPr lang="en-US" dirty="0" smtClean="0">
                <a:latin typeface="Calibri" panose="020F0502020204030204" pitchFamily="34" charset="0"/>
                <a:ea typeface="Calibri" panose="020F0502020204030204" pitchFamily="34" charset="0"/>
                <a:cs typeface="Times New Roman" panose="02020603050405020304" pitchFamily="18" charset="0"/>
              </a:rPr>
              <a:t>removed, and the ground will be prepped prior to </a:t>
            </a:r>
          </a:p>
          <a:p>
            <a:r>
              <a:rPr lang="en-US" dirty="0" smtClean="0">
                <a:latin typeface="Calibri" panose="020F0502020204030204" pitchFamily="34" charset="0"/>
                <a:ea typeface="Calibri" panose="020F0502020204030204" pitchFamily="34" charset="0"/>
                <a:cs typeface="Times New Roman" panose="02020603050405020304" pitchFamily="18" charset="0"/>
              </a:rPr>
              <a:t>the system arriving, which should allow for a </a:t>
            </a:r>
          </a:p>
          <a:p>
            <a:r>
              <a:rPr lang="en-US" dirty="0" smtClean="0">
                <a:latin typeface="Calibri" panose="020F0502020204030204" pitchFamily="34" charset="0"/>
                <a:ea typeface="Calibri" panose="020F0502020204030204" pitchFamily="34" charset="0"/>
                <a:cs typeface="Times New Roman" panose="02020603050405020304" pitchFamily="18" charset="0"/>
              </a:rPr>
              <a:t>quick installatio</a:t>
            </a:r>
            <a:r>
              <a:rPr lang="en-US" dirty="0">
                <a:latin typeface="Calibri" panose="020F0502020204030204" pitchFamily="34" charset="0"/>
                <a:ea typeface="Calibri" panose="020F0502020204030204" pitchFamily="34" charset="0"/>
                <a:cs typeface="Times New Roman" panose="02020603050405020304" pitchFamily="18" charset="0"/>
              </a:rPr>
              <a:t>n</a:t>
            </a: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7" name="Picture 6"/>
          <p:cNvPicPr>
            <a:picLocks noChangeAspect="1"/>
          </p:cNvPicPr>
          <p:nvPr/>
        </p:nvPicPr>
        <p:blipFill>
          <a:blip r:embed="rId2"/>
          <a:stretch>
            <a:fillRect/>
          </a:stretch>
        </p:blipFill>
        <p:spPr>
          <a:xfrm>
            <a:off x="5902435" y="2746754"/>
            <a:ext cx="5371155" cy="3321473"/>
          </a:xfrm>
          <a:prstGeom prst="rect">
            <a:avLst/>
          </a:prstGeom>
        </p:spPr>
      </p:pic>
    </p:spTree>
    <p:extLst>
      <p:ext uri="{BB962C8B-B14F-4D97-AF65-F5344CB8AC3E}">
        <p14:creationId xmlns:p14="http://schemas.microsoft.com/office/powerpoint/2010/main" val="3422643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66671" y="1225538"/>
            <a:ext cx="10844011" cy="4233467"/>
          </a:xfrm>
          <a:prstGeom prst="rect">
            <a:avLst/>
          </a:prstGeom>
        </p:spPr>
        <p:txBody>
          <a:bodyPr wrap="square">
            <a:spAutoFit/>
          </a:bodyPr>
          <a:lstStyle/>
          <a:p>
            <a:pPr>
              <a:lnSpc>
                <a:spcPct val="115000"/>
              </a:lnSpc>
            </a:pPr>
            <a:r>
              <a:rPr lang="en-US" b="1" dirty="0" smtClean="0">
                <a:latin typeface="Calibri" panose="020F0502020204030204" pitchFamily="34" charset="0"/>
                <a:ea typeface="Calibri" panose="020F0502020204030204" pitchFamily="34" charset="0"/>
                <a:cs typeface="Times New Roman" panose="02020603050405020304" pitchFamily="18" charset="0"/>
              </a:rPr>
              <a:t>Pushing </a:t>
            </a:r>
            <a:r>
              <a:rPr lang="en-US" b="1" dirty="0">
                <a:latin typeface="Calibri" panose="020F0502020204030204" pitchFamily="34" charset="0"/>
                <a:ea typeface="Calibri" panose="020F0502020204030204" pitchFamily="34" charset="0"/>
                <a:cs typeface="Times New Roman" panose="02020603050405020304" pitchFamily="18" charset="0"/>
              </a:rPr>
              <a:t>forward on other summer work including</a:t>
            </a:r>
            <a:r>
              <a:rPr lang="en-US" dirty="0">
                <a:latin typeface="Calibri" panose="020F0502020204030204" pitchFamily="34" charset="0"/>
                <a:ea typeface="Calibri" panose="020F0502020204030204" pitchFamily="34" charset="0"/>
                <a:cs typeface="Times New Roman" panose="02020603050405020304" pitchFamily="18" charset="0"/>
              </a:rPr>
              <a:t>:</a:t>
            </a:r>
          </a:p>
          <a:p>
            <a:pPr>
              <a:lnSpc>
                <a:spcPct val="115000"/>
              </a:lnSpc>
            </a:pPr>
            <a:r>
              <a:rPr lang="en-US" dirty="0">
                <a:latin typeface="Calibri" panose="020F0502020204030204" pitchFamily="34" charset="0"/>
                <a:ea typeface="Calibri" panose="020F0502020204030204" pitchFamily="34" charset="0"/>
                <a:cs typeface="Times New Roman" panose="02020603050405020304" pitchFamily="18" charset="0"/>
              </a:rPr>
              <a:t>1.  PO’s issued for new roof on </a:t>
            </a:r>
            <a:r>
              <a:rPr lang="en-US" dirty="0" smtClean="0">
                <a:latin typeface="Calibri" panose="020F0502020204030204" pitchFamily="34" charset="0"/>
                <a:ea typeface="Calibri" panose="020F0502020204030204" pitchFamily="34" charset="0"/>
                <a:cs typeface="Times New Roman" panose="02020603050405020304" pitchFamily="18" charset="0"/>
              </a:rPr>
              <a:t>Green </a:t>
            </a:r>
            <a:r>
              <a:rPr lang="en-US" dirty="0">
                <a:latin typeface="Calibri" panose="020F0502020204030204" pitchFamily="34" charset="0"/>
                <a:ea typeface="Calibri" panose="020F0502020204030204" pitchFamily="34" charset="0"/>
                <a:cs typeface="Times New Roman" panose="02020603050405020304" pitchFamily="18" charset="0"/>
              </a:rPr>
              <a:t>Gym, </a:t>
            </a:r>
            <a:r>
              <a:rPr lang="en-US" dirty="0" smtClean="0">
                <a:latin typeface="Calibri" panose="020F0502020204030204" pitchFamily="34" charset="0"/>
                <a:ea typeface="Calibri" panose="020F0502020204030204" pitchFamily="34" charset="0"/>
                <a:cs typeface="Times New Roman" panose="02020603050405020304" pitchFamily="18" charset="0"/>
              </a:rPr>
              <a:t>this work is </a:t>
            </a:r>
            <a:r>
              <a:rPr lang="en-US" dirty="0">
                <a:latin typeface="Calibri" panose="020F0502020204030204" pitchFamily="34" charset="0"/>
                <a:ea typeface="Calibri" panose="020F0502020204030204" pitchFamily="34" charset="0"/>
                <a:cs typeface="Times New Roman" panose="02020603050405020304" pitchFamily="18" charset="0"/>
              </a:rPr>
              <a:t>expected to be </a:t>
            </a:r>
            <a:r>
              <a:rPr lang="en-US" dirty="0" smtClean="0">
                <a:latin typeface="Calibri" panose="020F0502020204030204" pitchFamily="34" charset="0"/>
                <a:ea typeface="Calibri" panose="020F0502020204030204" pitchFamily="34" charset="0"/>
                <a:cs typeface="Times New Roman" panose="02020603050405020304" pitchFamily="18" charset="0"/>
              </a:rPr>
              <a:t>completed </a:t>
            </a:r>
            <a:r>
              <a:rPr lang="en-US" dirty="0">
                <a:latin typeface="Calibri" panose="020F0502020204030204" pitchFamily="34" charset="0"/>
                <a:ea typeface="Calibri" panose="020F0502020204030204" pitchFamily="34" charset="0"/>
                <a:cs typeface="Times New Roman" panose="02020603050405020304" pitchFamily="18" charset="0"/>
              </a:rPr>
              <a:t>by August.</a:t>
            </a:r>
          </a:p>
          <a:p>
            <a:pPr>
              <a:lnSpc>
                <a:spcPct val="115000"/>
              </a:lnSpc>
            </a:pPr>
            <a:r>
              <a:rPr lang="en-US" dirty="0">
                <a:latin typeface="Calibri" panose="020F0502020204030204" pitchFamily="34" charset="0"/>
                <a:ea typeface="Calibri" panose="020F0502020204030204" pitchFamily="34" charset="0"/>
                <a:cs typeface="Times New Roman" panose="02020603050405020304" pitchFamily="18" charset="0"/>
              </a:rPr>
              <a:t>2.  Exterior </a:t>
            </a:r>
            <a:r>
              <a:rPr lang="en-US" dirty="0" smtClean="0">
                <a:latin typeface="Calibri" panose="020F0502020204030204" pitchFamily="34" charset="0"/>
                <a:ea typeface="Calibri" panose="020F0502020204030204" pitchFamily="34" charset="0"/>
                <a:cs typeface="Times New Roman" panose="02020603050405020304" pitchFamily="18" charset="0"/>
              </a:rPr>
              <a:t>cameras- WPS.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Calibri" panose="020F0502020204030204" pitchFamily="34" charset="0"/>
                <a:ea typeface="Calibri" panose="020F0502020204030204" pitchFamily="34" charset="0"/>
                <a:cs typeface="Times New Roman" panose="02020603050405020304" pitchFamily="18" charset="0"/>
              </a:rPr>
              <a:t>3.  Drinking water </a:t>
            </a:r>
            <a:r>
              <a:rPr lang="en-US" dirty="0" smtClean="0">
                <a:latin typeface="Calibri" panose="020F0502020204030204" pitchFamily="34" charset="0"/>
                <a:ea typeface="Calibri" panose="020F0502020204030204" pitchFamily="34" charset="0"/>
                <a:cs typeface="Times New Roman" panose="02020603050405020304" pitchFamily="18" charset="0"/>
              </a:rPr>
              <a:t>lines-WPS/WIS.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Calibri" panose="020F0502020204030204" pitchFamily="34" charset="0"/>
                <a:ea typeface="Calibri" panose="020F0502020204030204" pitchFamily="34" charset="0"/>
                <a:cs typeface="Times New Roman" panose="02020603050405020304" pitchFamily="18" charset="0"/>
              </a:rPr>
              <a:t>4. </a:t>
            </a:r>
            <a:r>
              <a:rPr lang="en-US" dirty="0" smtClean="0">
                <a:latin typeface="Calibri" panose="020F0502020204030204" pitchFamily="34" charset="0"/>
                <a:ea typeface="Calibri" panose="020F0502020204030204" pitchFamily="34" charset="0"/>
                <a:cs typeface="Times New Roman" panose="02020603050405020304" pitchFamily="18" charset="0"/>
              </a:rPr>
              <a:t> Carpeting </a:t>
            </a:r>
            <a:r>
              <a:rPr lang="en-US" dirty="0">
                <a:latin typeface="Calibri" panose="020F0502020204030204" pitchFamily="34" charset="0"/>
                <a:ea typeface="Calibri" panose="020F0502020204030204" pitchFamily="34" charset="0"/>
                <a:cs typeface="Times New Roman" panose="02020603050405020304" pitchFamily="18" charset="0"/>
              </a:rPr>
              <a:t>and </a:t>
            </a:r>
            <a:r>
              <a:rPr lang="en-US" dirty="0" smtClean="0">
                <a:latin typeface="Calibri" panose="020F0502020204030204" pitchFamily="34" charset="0"/>
                <a:ea typeface="Calibri" panose="020F0502020204030204" pitchFamily="34" charset="0"/>
                <a:cs typeface="Times New Roman" panose="02020603050405020304" pitchFamily="18" charset="0"/>
              </a:rPr>
              <a:t>flooring- </a:t>
            </a:r>
            <a:r>
              <a:rPr lang="en-US" dirty="0">
                <a:latin typeface="Calibri" panose="020F0502020204030204" pitchFamily="34" charset="0"/>
                <a:ea typeface="Calibri" panose="020F0502020204030204" pitchFamily="34" charset="0"/>
                <a:cs typeface="Times New Roman" panose="02020603050405020304" pitchFamily="18" charset="0"/>
              </a:rPr>
              <a:t>multiple </a:t>
            </a:r>
            <a:r>
              <a:rPr lang="en-US" dirty="0" smtClean="0">
                <a:latin typeface="Calibri" panose="020F0502020204030204" pitchFamily="34" charset="0"/>
                <a:ea typeface="Calibri" panose="020F0502020204030204" pitchFamily="34" charset="0"/>
                <a:cs typeface="Times New Roman" panose="02020603050405020304" pitchFamily="18" charset="0"/>
              </a:rPr>
              <a:t>schools.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Calibri" panose="020F0502020204030204" pitchFamily="34" charset="0"/>
                <a:ea typeface="Calibri" panose="020F0502020204030204" pitchFamily="34" charset="0"/>
                <a:cs typeface="Times New Roman" panose="02020603050405020304" pitchFamily="18" charset="0"/>
              </a:rPr>
              <a:t>5.  Roof </a:t>
            </a:r>
            <a:r>
              <a:rPr lang="en-US" dirty="0" smtClean="0">
                <a:latin typeface="Calibri" panose="020F0502020204030204" pitchFamily="34" charset="0"/>
                <a:ea typeface="Calibri" panose="020F0502020204030204" pitchFamily="34" charset="0"/>
                <a:cs typeface="Times New Roman" panose="02020603050405020304" pitchFamily="18" charset="0"/>
              </a:rPr>
              <a:t>coating-WPS </a:t>
            </a:r>
            <a:r>
              <a:rPr lang="en-US" dirty="0">
                <a:latin typeface="Calibri" panose="020F0502020204030204" pitchFamily="34" charset="0"/>
                <a:ea typeface="Calibri" panose="020F0502020204030204" pitchFamily="34" charset="0"/>
                <a:cs typeface="Times New Roman" panose="02020603050405020304" pitchFamily="18" charset="0"/>
              </a:rPr>
              <a:t>gym, </a:t>
            </a:r>
            <a:r>
              <a:rPr lang="en-US" dirty="0" smtClean="0">
                <a:latin typeface="Calibri" panose="020F0502020204030204" pitchFamily="34" charset="0"/>
                <a:ea typeface="Calibri" panose="020F0502020204030204" pitchFamily="34" charset="0"/>
                <a:cs typeface="Times New Roman" panose="02020603050405020304" pitchFamily="18" charset="0"/>
              </a:rPr>
              <a:t>cafeteria, </a:t>
            </a:r>
            <a:r>
              <a:rPr lang="en-US" dirty="0">
                <a:latin typeface="Calibri" panose="020F0502020204030204" pitchFamily="34" charset="0"/>
                <a:ea typeface="Calibri" panose="020F0502020204030204" pitchFamily="34" charset="0"/>
                <a:cs typeface="Times New Roman" panose="02020603050405020304" pitchFamily="18" charset="0"/>
              </a:rPr>
              <a:t>art and music </a:t>
            </a:r>
            <a:r>
              <a:rPr lang="en-US" dirty="0" smtClean="0">
                <a:latin typeface="Calibri" panose="020F0502020204030204" pitchFamily="34" charset="0"/>
                <a:ea typeface="Calibri" panose="020F0502020204030204" pitchFamily="34" charset="0"/>
                <a:cs typeface="Times New Roman" panose="02020603050405020304" pitchFamily="18" charset="0"/>
              </a:rPr>
              <a:t>rooms.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Calibri" panose="020F0502020204030204" pitchFamily="34" charset="0"/>
                <a:ea typeface="Calibri" panose="020F0502020204030204" pitchFamily="34" charset="0"/>
                <a:cs typeface="Times New Roman" panose="02020603050405020304" pitchFamily="18" charset="0"/>
              </a:rPr>
              <a:t>6.  Interior and exterior </a:t>
            </a:r>
            <a:r>
              <a:rPr lang="en-US" dirty="0" smtClean="0">
                <a:latin typeface="Calibri" panose="020F0502020204030204" pitchFamily="34" charset="0"/>
                <a:ea typeface="Calibri" panose="020F0502020204030204" pitchFamily="34" charset="0"/>
                <a:cs typeface="Times New Roman" panose="02020603050405020304" pitchFamily="18" charset="0"/>
              </a:rPr>
              <a:t>painting-select areas at WMS </a:t>
            </a:r>
            <a:r>
              <a:rPr lang="en-US" dirty="0">
                <a:latin typeface="Calibri" panose="020F0502020204030204" pitchFamily="34" charset="0"/>
                <a:ea typeface="Calibri" panose="020F0502020204030204" pitchFamily="34" charset="0"/>
                <a:cs typeface="Times New Roman" panose="02020603050405020304" pitchFamily="18" charset="0"/>
              </a:rPr>
              <a:t>and </a:t>
            </a:r>
            <a:r>
              <a:rPr lang="en-US" dirty="0" smtClean="0">
                <a:latin typeface="Calibri" panose="020F0502020204030204" pitchFamily="34" charset="0"/>
                <a:ea typeface="Calibri" panose="020F0502020204030204" pitchFamily="34" charset="0"/>
                <a:cs typeface="Times New Roman" panose="02020603050405020304" pitchFamily="18" charset="0"/>
              </a:rPr>
              <a:t>WIS.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Calibri" panose="020F0502020204030204" pitchFamily="34" charset="0"/>
                <a:ea typeface="Calibri" panose="020F0502020204030204" pitchFamily="34" charset="0"/>
                <a:cs typeface="Times New Roman" panose="02020603050405020304" pitchFamily="18" charset="0"/>
              </a:rPr>
              <a:t>7. </a:t>
            </a:r>
            <a:r>
              <a:rPr lang="en-US" dirty="0" smtClean="0">
                <a:latin typeface="Calibri" panose="020F0502020204030204" pitchFamily="34" charset="0"/>
                <a:ea typeface="Calibri" panose="020F0502020204030204" pitchFamily="34" charset="0"/>
                <a:cs typeface="Times New Roman" panose="02020603050405020304" pitchFamily="18" charset="0"/>
              </a:rPr>
              <a:t> Installing 120 linear feet </a:t>
            </a:r>
            <a:r>
              <a:rPr lang="en-US" dirty="0">
                <a:latin typeface="Calibri" panose="020F0502020204030204" pitchFamily="34" charset="0"/>
                <a:ea typeface="Calibri" panose="020F0502020204030204" pitchFamily="34" charset="0"/>
                <a:cs typeface="Times New Roman" panose="02020603050405020304" pitchFamily="18" charset="0"/>
              </a:rPr>
              <a:t>of sidewalk from </a:t>
            </a:r>
            <a:r>
              <a:rPr lang="en-US" dirty="0" smtClean="0">
                <a:latin typeface="Calibri" panose="020F0502020204030204" pitchFamily="34" charset="0"/>
                <a:ea typeface="Calibri" panose="020F0502020204030204" pitchFamily="34" charset="0"/>
                <a:cs typeface="Times New Roman" panose="02020603050405020304" pitchFamily="18" charset="0"/>
              </a:rPr>
              <a:t>Green Gym </a:t>
            </a:r>
            <a:r>
              <a:rPr lang="en-US" dirty="0">
                <a:latin typeface="Calibri" panose="020F0502020204030204" pitchFamily="34" charset="0"/>
                <a:ea typeface="Calibri" panose="020F0502020204030204" pitchFamily="34" charset="0"/>
                <a:cs typeface="Times New Roman" panose="02020603050405020304" pitchFamily="18" charset="0"/>
              </a:rPr>
              <a:t>to </a:t>
            </a:r>
            <a:r>
              <a:rPr lang="en-US" dirty="0" smtClean="0">
                <a:latin typeface="Calibri" panose="020F0502020204030204" pitchFamily="34" charset="0"/>
                <a:ea typeface="Calibri" panose="020F0502020204030204" pitchFamily="34" charset="0"/>
                <a:cs typeface="Times New Roman" panose="02020603050405020304" pitchFamily="18" charset="0"/>
              </a:rPr>
              <a:t>Green Hall- WMS.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Calibri" panose="020F0502020204030204" pitchFamily="34" charset="0"/>
                <a:ea typeface="Calibri" panose="020F0502020204030204" pitchFamily="34" charset="0"/>
                <a:cs typeface="Times New Roman" panose="02020603050405020304" pitchFamily="18" charset="0"/>
              </a:rPr>
              <a:t>8. </a:t>
            </a:r>
            <a:r>
              <a:rPr lang="en-US" dirty="0" smtClean="0">
                <a:latin typeface="Calibri" panose="020F0502020204030204" pitchFamily="34" charset="0"/>
                <a:ea typeface="Calibri" panose="020F0502020204030204" pitchFamily="34" charset="0"/>
                <a:cs typeface="Times New Roman" panose="02020603050405020304" pitchFamily="18" charset="0"/>
              </a:rPr>
              <a:t> Solar </a:t>
            </a:r>
            <a:r>
              <a:rPr lang="en-US" dirty="0">
                <a:latin typeface="Calibri" panose="020F0502020204030204" pitchFamily="34" charset="0"/>
                <a:ea typeface="Calibri" panose="020F0502020204030204" pitchFamily="34" charset="0"/>
                <a:cs typeface="Times New Roman" panose="02020603050405020304" pitchFamily="18" charset="0"/>
              </a:rPr>
              <a:t>pods </a:t>
            </a:r>
            <a:r>
              <a:rPr lang="en-US" dirty="0" smtClean="0">
                <a:latin typeface="Calibri" panose="020F0502020204030204" pitchFamily="34" charset="0"/>
                <a:ea typeface="Calibri" panose="020F0502020204030204" pitchFamily="34" charset="0"/>
                <a:cs typeface="Times New Roman" panose="02020603050405020304" pitchFamily="18" charset="0"/>
              </a:rPr>
              <a:t>1&amp;2- WHS.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en-US" dirty="0">
                <a:latin typeface="Calibri" panose="020F0502020204030204" pitchFamily="34" charset="0"/>
                <a:ea typeface="Calibri" panose="020F0502020204030204" pitchFamily="34" charset="0"/>
                <a:cs typeface="Times New Roman" panose="02020603050405020304" pitchFamily="18" charset="0"/>
              </a:rPr>
              <a:t>Along with the above major work </a:t>
            </a:r>
            <a:r>
              <a:rPr lang="en-US" dirty="0" smtClean="0">
                <a:latin typeface="Calibri" panose="020F0502020204030204" pitchFamily="34" charset="0"/>
                <a:ea typeface="Calibri" panose="020F0502020204030204" pitchFamily="34" charset="0"/>
                <a:cs typeface="Times New Roman" panose="02020603050405020304" pitchFamily="18" charset="0"/>
              </a:rPr>
              <a:t>scheduled, </a:t>
            </a:r>
            <a:r>
              <a:rPr lang="en-US" dirty="0">
                <a:latin typeface="Calibri" panose="020F0502020204030204" pitchFamily="34" charset="0"/>
                <a:ea typeface="Calibri" panose="020F0502020204030204" pitchFamily="34" charset="0"/>
                <a:cs typeface="Times New Roman" panose="02020603050405020304" pitchFamily="18" charset="0"/>
              </a:rPr>
              <a:t>there are numerous other smaller jobs that are included in our summer portfolio. This includes lighting upgrades, </a:t>
            </a:r>
            <a:r>
              <a:rPr lang="en-US" dirty="0" smtClean="0">
                <a:latin typeface="Calibri" panose="020F0502020204030204" pitchFamily="34" charset="0"/>
                <a:ea typeface="Calibri" panose="020F0502020204030204" pitchFamily="34" charset="0"/>
                <a:cs typeface="Times New Roman" panose="02020603050405020304" pitchFamily="18" charset="0"/>
              </a:rPr>
              <a:t>painting projects, </a:t>
            </a:r>
            <a:r>
              <a:rPr lang="en-US" dirty="0">
                <a:latin typeface="Calibri" panose="020F0502020204030204" pitchFamily="34" charset="0"/>
                <a:ea typeface="Calibri" panose="020F0502020204030204" pitchFamily="34" charset="0"/>
                <a:cs typeface="Times New Roman" panose="02020603050405020304" pitchFamily="18" charset="0"/>
              </a:rPr>
              <a:t>room </a:t>
            </a:r>
            <a:r>
              <a:rPr lang="en-US" dirty="0" smtClean="0">
                <a:latin typeface="Calibri" panose="020F0502020204030204" pitchFamily="34" charset="0"/>
                <a:ea typeface="Calibri" panose="020F0502020204030204" pitchFamily="34" charset="0"/>
                <a:cs typeface="Times New Roman" panose="02020603050405020304" pitchFamily="18" charset="0"/>
              </a:rPr>
              <a:t>re-layouts</a:t>
            </a:r>
            <a:r>
              <a:rPr lang="en-US" dirty="0">
                <a:latin typeface="Calibri" panose="020F0502020204030204" pitchFamily="34" charset="0"/>
                <a:ea typeface="Calibri" panose="020F0502020204030204" pitchFamily="34" charset="0"/>
                <a:cs typeface="Times New Roman" panose="02020603050405020304" pitchFamily="18" charset="0"/>
              </a:rPr>
              <a:t>, and our </a:t>
            </a:r>
            <a:r>
              <a:rPr lang="en-US" dirty="0" smtClean="0">
                <a:latin typeface="Calibri" panose="020F0502020204030204" pitchFamily="34" charset="0"/>
                <a:ea typeface="Calibri" panose="020F0502020204030204" pitchFamily="34" charset="0"/>
                <a:cs typeface="Times New Roman" panose="02020603050405020304" pitchFamily="18" charset="0"/>
              </a:rPr>
              <a:t>routine </a:t>
            </a:r>
            <a:r>
              <a:rPr lang="en-US" dirty="0">
                <a:latin typeface="Calibri" panose="020F0502020204030204" pitchFamily="34" charset="0"/>
                <a:ea typeface="Calibri" panose="020F0502020204030204" pitchFamily="34" charset="0"/>
                <a:cs typeface="Times New Roman" panose="02020603050405020304" pitchFamily="18" charset="0"/>
              </a:rPr>
              <a:t>cleaning of rooms and hallways.  </a:t>
            </a:r>
          </a:p>
        </p:txBody>
      </p:sp>
      <p:sp>
        <p:nvSpPr>
          <p:cNvPr id="6" name="TextBox 5"/>
          <p:cNvSpPr txBox="1"/>
          <p:nvPr/>
        </p:nvSpPr>
        <p:spPr>
          <a:xfrm>
            <a:off x="308716" y="205076"/>
            <a:ext cx="3504677" cy="461665"/>
          </a:xfrm>
          <a:prstGeom prst="rect">
            <a:avLst/>
          </a:prstGeom>
          <a:noFill/>
        </p:spPr>
        <p:txBody>
          <a:bodyPr wrap="none" rtlCol="0">
            <a:spAutoFit/>
          </a:bodyPr>
          <a:lstStyle/>
          <a:p>
            <a:r>
              <a:rPr lang="en-US" sz="2400" i="1" dirty="0" smtClean="0"/>
              <a:t>Facilities Report Continued</a:t>
            </a:r>
            <a:endParaRPr lang="en-US" sz="2400" i="1" dirty="0"/>
          </a:p>
        </p:txBody>
      </p:sp>
    </p:spTree>
    <p:extLst>
      <p:ext uri="{BB962C8B-B14F-4D97-AF65-F5344CB8AC3E}">
        <p14:creationId xmlns:p14="http://schemas.microsoft.com/office/powerpoint/2010/main" val="2163068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440" y="313610"/>
            <a:ext cx="10515600" cy="626548"/>
          </a:xfrm>
        </p:spPr>
        <p:txBody>
          <a:bodyPr>
            <a:normAutofit/>
          </a:bodyPr>
          <a:lstStyle/>
          <a:p>
            <a:r>
              <a:rPr lang="en-US" sz="2800" b="1" dirty="0" smtClean="0"/>
              <a:t>FACILITY CHARTS – </a:t>
            </a:r>
            <a:r>
              <a:rPr lang="en-US" sz="2400" i="1" dirty="0" smtClean="0"/>
              <a:t>POWER COST AND WORK ORDER STATUS</a:t>
            </a:r>
            <a:endParaRPr lang="en-US" sz="2400" i="1" dirty="0"/>
          </a:p>
        </p:txBody>
      </p:sp>
      <p:sp>
        <p:nvSpPr>
          <p:cNvPr id="8" name="TextBox 7"/>
          <p:cNvSpPr txBox="1"/>
          <p:nvPr/>
        </p:nvSpPr>
        <p:spPr>
          <a:xfrm>
            <a:off x="962734" y="5346881"/>
            <a:ext cx="5009880" cy="923330"/>
          </a:xfrm>
          <a:prstGeom prst="rect">
            <a:avLst/>
          </a:prstGeom>
          <a:noFill/>
        </p:spPr>
        <p:txBody>
          <a:bodyPr wrap="square" rtlCol="0">
            <a:spAutoFit/>
          </a:bodyPr>
          <a:lstStyle/>
          <a:p>
            <a:r>
              <a:rPr lang="en-US" dirty="0" smtClean="0"/>
              <a:t>Excessive power consumption at WIS due to HVAC processor failure; part will be received end of June.</a:t>
            </a:r>
          </a:p>
          <a:p>
            <a:r>
              <a:rPr lang="en-US" dirty="0" smtClean="0"/>
              <a:t> </a:t>
            </a:r>
            <a:endParaRPr lang="en-US" dirty="0"/>
          </a:p>
        </p:txBody>
      </p:sp>
      <p:pic>
        <p:nvPicPr>
          <p:cNvPr id="4" name="Picture 3"/>
          <p:cNvPicPr>
            <a:picLocks noChangeAspect="1"/>
          </p:cNvPicPr>
          <p:nvPr/>
        </p:nvPicPr>
        <p:blipFill>
          <a:blip r:embed="rId2"/>
          <a:stretch>
            <a:fillRect/>
          </a:stretch>
        </p:blipFill>
        <p:spPr>
          <a:xfrm>
            <a:off x="387440" y="1291354"/>
            <a:ext cx="5585174" cy="4055527"/>
          </a:xfrm>
          <a:prstGeom prst="rect">
            <a:avLst/>
          </a:prstGeom>
        </p:spPr>
      </p:pic>
      <p:pic>
        <p:nvPicPr>
          <p:cNvPr id="11" name="Picture 10"/>
          <p:cNvPicPr>
            <a:picLocks noChangeAspect="1"/>
          </p:cNvPicPr>
          <p:nvPr/>
        </p:nvPicPr>
        <p:blipFill>
          <a:blip r:embed="rId3"/>
          <a:stretch>
            <a:fillRect/>
          </a:stretch>
        </p:blipFill>
        <p:spPr>
          <a:xfrm>
            <a:off x="6057388" y="1291354"/>
            <a:ext cx="5971480" cy="4055527"/>
          </a:xfrm>
          <a:prstGeom prst="rect">
            <a:avLst/>
          </a:prstGeom>
        </p:spPr>
      </p:pic>
    </p:spTree>
    <p:extLst>
      <p:ext uri="{BB962C8B-B14F-4D97-AF65-F5344CB8AC3E}">
        <p14:creationId xmlns:p14="http://schemas.microsoft.com/office/powerpoint/2010/main" val="4078936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797" y="385761"/>
            <a:ext cx="10515600" cy="626548"/>
          </a:xfrm>
        </p:spPr>
        <p:txBody>
          <a:bodyPr>
            <a:normAutofit fontScale="90000"/>
          </a:bodyPr>
          <a:lstStyle/>
          <a:p>
            <a:r>
              <a:rPr lang="en-US" sz="2800" b="1" dirty="0" smtClean="0"/>
              <a:t>FACILITY CHARTS – </a:t>
            </a:r>
            <a:br>
              <a:rPr lang="en-US" sz="2800" b="1" dirty="0" smtClean="0"/>
            </a:br>
            <a:r>
              <a:rPr lang="en-US" sz="2800" b="1" dirty="0" smtClean="0"/>
              <a:t>WATER USAGE</a:t>
            </a:r>
            <a:br>
              <a:rPr lang="en-US" sz="2800" b="1" dirty="0" smtClean="0"/>
            </a:br>
            <a:r>
              <a:rPr lang="en-US" sz="2800" i="1" dirty="0" smtClean="0"/>
              <a:t>WHS, WIS, WMS, WPS</a:t>
            </a:r>
            <a:endParaRPr lang="en-US" sz="2800" i="1" dirty="0"/>
          </a:p>
        </p:txBody>
      </p:sp>
      <p:sp>
        <p:nvSpPr>
          <p:cNvPr id="3" name="TextBox 2"/>
          <p:cNvSpPr txBox="1"/>
          <p:nvPr/>
        </p:nvSpPr>
        <p:spPr>
          <a:xfrm>
            <a:off x="8370007" y="353466"/>
            <a:ext cx="3572516" cy="830997"/>
          </a:xfrm>
          <a:prstGeom prst="rect">
            <a:avLst/>
          </a:prstGeom>
          <a:noFill/>
        </p:spPr>
        <p:txBody>
          <a:bodyPr wrap="none" rtlCol="0">
            <a:spAutoFit/>
          </a:bodyPr>
          <a:lstStyle/>
          <a:p>
            <a:r>
              <a:rPr lang="en-US" sz="1600" dirty="0" smtClean="0"/>
              <a:t>Water charts are updated every two</a:t>
            </a:r>
          </a:p>
          <a:p>
            <a:r>
              <a:rPr lang="en-US" sz="1600" dirty="0" smtClean="0"/>
              <a:t>months. The next update to these charts</a:t>
            </a:r>
          </a:p>
          <a:p>
            <a:r>
              <a:rPr lang="en-US" sz="1600" dirty="0"/>
              <a:t>i</a:t>
            </a:r>
            <a:r>
              <a:rPr lang="en-US" sz="1600" dirty="0" smtClean="0"/>
              <a:t>s in July 2018.</a:t>
            </a:r>
            <a:endParaRPr lang="en-US" sz="1600" dirty="0"/>
          </a:p>
        </p:txBody>
      </p:sp>
      <p:sp>
        <p:nvSpPr>
          <p:cNvPr id="13" name="TextBox 12"/>
          <p:cNvSpPr txBox="1"/>
          <p:nvPr/>
        </p:nvSpPr>
        <p:spPr>
          <a:xfrm flipH="1">
            <a:off x="3941358" y="3794758"/>
            <a:ext cx="3873435" cy="1569660"/>
          </a:xfrm>
          <a:prstGeom prst="rect">
            <a:avLst/>
          </a:prstGeom>
          <a:noFill/>
        </p:spPr>
        <p:txBody>
          <a:bodyPr wrap="square" rtlCol="0">
            <a:spAutoFit/>
          </a:bodyPr>
          <a:lstStyle/>
          <a:p>
            <a:pPr algn="just"/>
            <a:r>
              <a:rPr lang="en-US" sz="1600" dirty="0" smtClean="0"/>
              <a:t>The WMS chart includes 755 Park St. high and low flow, BO and TEAM High, PIT House, bus barn, athletic field and DO. All of these meters are totaled on the WMS graph; but, each data point is recorded separately, to aid in identifying leaks. </a:t>
            </a:r>
            <a:endParaRPr lang="en-US" sz="1600" dirty="0"/>
          </a:p>
        </p:txBody>
      </p:sp>
      <p:pic>
        <p:nvPicPr>
          <p:cNvPr id="5" name="Picture 4"/>
          <p:cNvPicPr>
            <a:picLocks noChangeAspect="1"/>
          </p:cNvPicPr>
          <p:nvPr/>
        </p:nvPicPr>
        <p:blipFill>
          <a:blip r:embed="rId2"/>
          <a:stretch>
            <a:fillRect/>
          </a:stretch>
        </p:blipFill>
        <p:spPr>
          <a:xfrm>
            <a:off x="455513" y="1429554"/>
            <a:ext cx="3177852" cy="2365203"/>
          </a:xfrm>
          <a:prstGeom prst="rect">
            <a:avLst/>
          </a:prstGeom>
        </p:spPr>
      </p:pic>
      <p:pic>
        <p:nvPicPr>
          <p:cNvPr id="8" name="Picture 7"/>
          <p:cNvPicPr>
            <a:picLocks noChangeAspect="1"/>
          </p:cNvPicPr>
          <p:nvPr/>
        </p:nvPicPr>
        <p:blipFill>
          <a:blip r:embed="rId3"/>
          <a:stretch>
            <a:fillRect/>
          </a:stretch>
        </p:blipFill>
        <p:spPr>
          <a:xfrm>
            <a:off x="457074" y="4000116"/>
            <a:ext cx="3176291" cy="2243522"/>
          </a:xfrm>
          <a:prstGeom prst="rect">
            <a:avLst/>
          </a:prstGeom>
        </p:spPr>
      </p:pic>
      <p:pic>
        <p:nvPicPr>
          <p:cNvPr id="9" name="Picture 8"/>
          <p:cNvPicPr>
            <a:picLocks noChangeAspect="1"/>
          </p:cNvPicPr>
          <p:nvPr/>
        </p:nvPicPr>
        <p:blipFill>
          <a:blip r:embed="rId4"/>
          <a:stretch>
            <a:fillRect/>
          </a:stretch>
        </p:blipFill>
        <p:spPr>
          <a:xfrm>
            <a:off x="4182438" y="1247766"/>
            <a:ext cx="3084843" cy="2170364"/>
          </a:xfrm>
          <a:prstGeom prst="rect">
            <a:avLst/>
          </a:prstGeom>
        </p:spPr>
      </p:pic>
      <p:pic>
        <p:nvPicPr>
          <p:cNvPr id="11" name="Picture 10"/>
          <p:cNvPicPr>
            <a:picLocks noChangeAspect="1"/>
          </p:cNvPicPr>
          <p:nvPr/>
        </p:nvPicPr>
        <p:blipFill>
          <a:blip r:embed="rId5"/>
          <a:stretch>
            <a:fillRect/>
          </a:stretch>
        </p:blipFill>
        <p:spPr>
          <a:xfrm>
            <a:off x="8122786" y="1440268"/>
            <a:ext cx="3621646" cy="2354489"/>
          </a:xfrm>
          <a:prstGeom prst="rect">
            <a:avLst/>
          </a:prstGeom>
        </p:spPr>
      </p:pic>
      <p:pic>
        <p:nvPicPr>
          <p:cNvPr id="20" name="Picture 19"/>
          <p:cNvPicPr>
            <a:picLocks noChangeAspect="1"/>
          </p:cNvPicPr>
          <p:nvPr/>
        </p:nvPicPr>
        <p:blipFill>
          <a:blip r:embed="rId6"/>
          <a:stretch>
            <a:fillRect/>
          </a:stretch>
        </p:blipFill>
        <p:spPr>
          <a:xfrm>
            <a:off x="8122786" y="4000115"/>
            <a:ext cx="3610087" cy="2243523"/>
          </a:xfrm>
          <a:prstGeom prst="rect">
            <a:avLst/>
          </a:prstGeom>
        </p:spPr>
      </p:pic>
    </p:spTree>
    <p:extLst>
      <p:ext uri="{BB962C8B-B14F-4D97-AF65-F5344CB8AC3E}">
        <p14:creationId xmlns:p14="http://schemas.microsoft.com/office/powerpoint/2010/main" val="1695958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312109" y="1244436"/>
            <a:ext cx="10986797" cy="5693866"/>
          </a:xfrm>
          <a:prstGeom prst="rect">
            <a:avLst/>
          </a:prstGeom>
          <a:noFill/>
        </p:spPr>
        <p:txBody>
          <a:bodyPr wrap="square" rtlCol="0">
            <a:spAutoFit/>
          </a:bodyPr>
          <a:lstStyle/>
          <a:p>
            <a:endParaRPr lang="en-US" sz="2000" dirty="0"/>
          </a:p>
          <a:p>
            <a:r>
              <a:rPr lang="en-US" u="sng" dirty="0" smtClean="0"/>
              <a:t>Accidents/Incidents </a:t>
            </a:r>
          </a:p>
          <a:p>
            <a:r>
              <a:rPr lang="en-US" dirty="0" smtClean="0"/>
              <a:t>There were 6 student and 5 staff accidents/incidents for the month. </a:t>
            </a:r>
          </a:p>
          <a:p>
            <a:r>
              <a:rPr lang="en-US" dirty="0" smtClean="0"/>
              <a:t>WPS </a:t>
            </a:r>
          </a:p>
          <a:p>
            <a:r>
              <a:rPr lang="en-US" dirty="0" smtClean="0"/>
              <a:t>   </a:t>
            </a:r>
            <a:endParaRPr lang="en-US" u="sng" dirty="0" smtClean="0"/>
          </a:p>
          <a:p>
            <a:r>
              <a:rPr lang="en-US" u="sng" dirty="0" smtClean="0"/>
              <a:t>Staff Accidents/Incidents (5)</a:t>
            </a:r>
          </a:p>
          <a:p>
            <a:pPr marL="342900" indent="-342900">
              <a:buFont typeface="Arial" panose="020B0604020202020204" pitchFamily="34" charset="0"/>
              <a:buChar char="•"/>
            </a:pPr>
            <a:r>
              <a:rPr lang="en-US" dirty="0" smtClean="0"/>
              <a:t>WMS - Staff injured breaking up fight- bruise.</a:t>
            </a:r>
          </a:p>
          <a:p>
            <a:pPr marL="342900" indent="-342900">
              <a:buFont typeface="Arial" panose="020B0604020202020204" pitchFamily="34" charset="0"/>
              <a:buChar char="•"/>
            </a:pPr>
            <a:r>
              <a:rPr lang="en-US" dirty="0" smtClean="0"/>
              <a:t>WIS - Maintenance worker fell from ladder- minor bruise.</a:t>
            </a:r>
          </a:p>
          <a:p>
            <a:pPr marL="342900" indent="-342900">
              <a:buFont typeface="Arial" panose="020B0604020202020204" pitchFamily="34" charset="0"/>
              <a:buChar char="•"/>
            </a:pPr>
            <a:r>
              <a:rPr lang="en-US" dirty="0" smtClean="0"/>
              <a:t>WPS - Staff member injured back while positioning student- strain.  </a:t>
            </a:r>
          </a:p>
          <a:p>
            <a:pPr marL="342900" indent="-342900">
              <a:buFont typeface="Arial" panose="020B0604020202020204" pitchFamily="34" charset="0"/>
              <a:buChar char="•"/>
            </a:pPr>
            <a:r>
              <a:rPr lang="en-US" dirty="0" smtClean="0"/>
              <a:t>WPS - Staff members bit by students on forearm (2).    </a:t>
            </a:r>
          </a:p>
          <a:p>
            <a:endParaRPr lang="en-US" dirty="0"/>
          </a:p>
          <a:p>
            <a:r>
              <a:rPr lang="en-US" u="sng" dirty="0" smtClean="0"/>
              <a:t>Student Accidents/Injuries (6) </a:t>
            </a:r>
            <a:r>
              <a:rPr lang="en-US" dirty="0" smtClean="0"/>
              <a:t> </a:t>
            </a:r>
          </a:p>
          <a:p>
            <a:pPr marL="342900" indent="-342900">
              <a:buFont typeface="Arial" panose="020B0604020202020204" pitchFamily="34" charset="0"/>
              <a:buChar char="•"/>
            </a:pPr>
            <a:r>
              <a:rPr lang="en-US" dirty="0" smtClean="0"/>
              <a:t>WHS - </a:t>
            </a:r>
            <a:r>
              <a:rPr lang="en-US" dirty="0"/>
              <a:t>Student </a:t>
            </a:r>
            <a:r>
              <a:rPr lang="en-US" dirty="0" smtClean="0"/>
              <a:t>was hit in head with golf ball - Laceration w/stiches (EMS dispatched).</a:t>
            </a:r>
          </a:p>
          <a:p>
            <a:pPr marL="342900" indent="-342900">
              <a:buFont typeface="Arial" panose="020B0604020202020204" pitchFamily="34" charset="0"/>
              <a:buChar char="•"/>
            </a:pPr>
            <a:r>
              <a:rPr lang="en-US" dirty="0" smtClean="0"/>
              <a:t>WMS - Student misjudged curb , flipped wheelchair – no injury received.</a:t>
            </a:r>
          </a:p>
          <a:p>
            <a:pPr marL="342900" indent="-342900">
              <a:buFont typeface="Arial" panose="020B0604020202020204" pitchFamily="34" charset="0"/>
              <a:buChar char="•"/>
            </a:pPr>
            <a:r>
              <a:rPr lang="en-US" dirty="0" smtClean="0"/>
              <a:t>WIS - Student fell off monkey bar - hurt neck and back (EMS dispatched).</a:t>
            </a:r>
          </a:p>
          <a:p>
            <a:pPr marL="342900" indent="-342900">
              <a:buFont typeface="Arial" panose="020B0604020202020204" pitchFamily="34" charset="0"/>
              <a:buChar char="•"/>
            </a:pPr>
            <a:r>
              <a:rPr lang="en-US" dirty="0" smtClean="0"/>
              <a:t>WPS - Student had chair thrown by other student - minor injury to foot.</a:t>
            </a:r>
          </a:p>
          <a:p>
            <a:pPr marL="342900" indent="-342900">
              <a:buFont typeface="Arial" panose="020B0604020202020204" pitchFamily="34" charset="0"/>
              <a:buChar char="•"/>
            </a:pPr>
            <a:r>
              <a:rPr lang="en-US" dirty="0" smtClean="0"/>
              <a:t>WPS - Student fell from play structure – received splinter in hand. </a:t>
            </a:r>
          </a:p>
          <a:p>
            <a:pPr marL="342900" indent="-342900">
              <a:buFont typeface="Arial" panose="020B0604020202020204" pitchFamily="34" charset="0"/>
              <a:buChar char="•"/>
            </a:pPr>
            <a:r>
              <a:rPr lang="en-US" dirty="0" smtClean="0"/>
              <a:t>WPS - Student fell on play structure - bruised knees.</a:t>
            </a:r>
          </a:p>
          <a:p>
            <a:pPr marL="342900" indent="-342900">
              <a:buFont typeface="Arial" panose="020B0604020202020204" pitchFamily="34" charset="0"/>
              <a:buChar char="•"/>
            </a:pPr>
            <a:endParaRPr lang="en-US" dirty="0" smtClean="0"/>
          </a:p>
          <a:p>
            <a:endParaRPr lang="en-US" sz="2000" b="1" u="sng" dirty="0"/>
          </a:p>
        </p:txBody>
      </p:sp>
      <p:sp>
        <p:nvSpPr>
          <p:cNvPr id="5" name="TextBox 4"/>
          <p:cNvSpPr txBox="1"/>
          <p:nvPr/>
        </p:nvSpPr>
        <p:spPr>
          <a:xfrm>
            <a:off x="312109" y="467672"/>
            <a:ext cx="2559227" cy="523220"/>
          </a:xfrm>
          <a:prstGeom prst="rect">
            <a:avLst/>
          </a:prstGeom>
          <a:noFill/>
        </p:spPr>
        <p:txBody>
          <a:bodyPr wrap="none" rtlCol="0">
            <a:spAutoFit/>
          </a:bodyPr>
          <a:lstStyle/>
          <a:p>
            <a:r>
              <a:rPr lang="en-US" sz="2800" i="1" dirty="0" smtClean="0"/>
              <a:t>SAFETY  REPORT</a:t>
            </a:r>
            <a:endParaRPr lang="en-US" sz="2800" i="1" dirty="0"/>
          </a:p>
        </p:txBody>
      </p:sp>
    </p:spTree>
    <p:extLst>
      <p:ext uri="{BB962C8B-B14F-4D97-AF65-F5344CB8AC3E}">
        <p14:creationId xmlns:p14="http://schemas.microsoft.com/office/powerpoint/2010/main" val="3193311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12110" y="0"/>
            <a:ext cx="2549609" cy="523220"/>
          </a:xfrm>
          <a:prstGeom prst="rect">
            <a:avLst/>
          </a:prstGeom>
          <a:noFill/>
        </p:spPr>
        <p:txBody>
          <a:bodyPr wrap="none" rtlCol="0">
            <a:spAutoFit/>
          </a:bodyPr>
          <a:lstStyle/>
          <a:p>
            <a:r>
              <a:rPr lang="en-US" sz="2800" i="1" dirty="0" smtClean="0"/>
              <a:t>SAFETY CHARTS </a:t>
            </a:r>
            <a:endParaRPr lang="en-US" sz="2800" i="1" dirty="0"/>
          </a:p>
        </p:txBody>
      </p:sp>
      <p:pic>
        <p:nvPicPr>
          <p:cNvPr id="6" name="Picture 5"/>
          <p:cNvPicPr>
            <a:picLocks noChangeAspect="1"/>
          </p:cNvPicPr>
          <p:nvPr/>
        </p:nvPicPr>
        <p:blipFill>
          <a:blip r:embed="rId2"/>
          <a:stretch>
            <a:fillRect/>
          </a:stretch>
        </p:blipFill>
        <p:spPr>
          <a:xfrm>
            <a:off x="5676808" y="3289265"/>
            <a:ext cx="838384" cy="279469"/>
          </a:xfrm>
          <a:prstGeom prst="rect">
            <a:avLst/>
          </a:prstGeom>
        </p:spPr>
      </p:pic>
      <p:pic>
        <p:nvPicPr>
          <p:cNvPr id="5" name="Picture 4"/>
          <p:cNvPicPr>
            <a:picLocks noChangeAspect="1"/>
          </p:cNvPicPr>
          <p:nvPr/>
        </p:nvPicPr>
        <p:blipFill>
          <a:blip r:embed="rId3"/>
          <a:stretch>
            <a:fillRect/>
          </a:stretch>
        </p:blipFill>
        <p:spPr>
          <a:xfrm>
            <a:off x="1355649" y="787286"/>
            <a:ext cx="4281361" cy="2781448"/>
          </a:xfrm>
          <a:prstGeom prst="rect">
            <a:avLst/>
          </a:prstGeom>
        </p:spPr>
      </p:pic>
      <p:pic>
        <p:nvPicPr>
          <p:cNvPr id="9" name="Picture 8"/>
          <p:cNvPicPr>
            <a:picLocks noChangeAspect="1"/>
          </p:cNvPicPr>
          <p:nvPr/>
        </p:nvPicPr>
        <p:blipFill>
          <a:blip r:embed="rId4"/>
          <a:stretch>
            <a:fillRect/>
          </a:stretch>
        </p:blipFill>
        <p:spPr>
          <a:xfrm>
            <a:off x="6515193" y="787287"/>
            <a:ext cx="4341698" cy="2781448"/>
          </a:xfrm>
          <a:prstGeom prst="rect">
            <a:avLst/>
          </a:prstGeom>
        </p:spPr>
      </p:pic>
      <p:pic>
        <p:nvPicPr>
          <p:cNvPr id="17" name="Picture 16"/>
          <p:cNvPicPr>
            <a:picLocks noChangeAspect="1"/>
          </p:cNvPicPr>
          <p:nvPr/>
        </p:nvPicPr>
        <p:blipFill>
          <a:blip r:embed="rId5"/>
          <a:stretch>
            <a:fillRect/>
          </a:stretch>
        </p:blipFill>
        <p:spPr>
          <a:xfrm>
            <a:off x="6515192" y="3701427"/>
            <a:ext cx="4341699" cy="3000051"/>
          </a:xfrm>
          <a:prstGeom prst="rect">
            <a:avLst/>
          </a:prstGeom>
        </p:spPr>
      </p:pic>
      <p:pic>
        <p:nvPicPr>
          <p:cNvPr id="19" name="Picture 18"/>
          <p:cNvPicPr>
            <a:picLocks noChangeAspect="1"/>
          </p:cNvPicPr>
          <p:nvPr/>
        </p:nvPicPr>
        <p:blipFill>
          <a:blip r:embed="rId6"/>
          <a:stretch>
            <a:fillRect/>
          </a:stretch>
        </p:blipFill>
        <p:spPr>
          <a:xfrm>
            <a:off x="1355649" y="3701427"/>
            <a:ext cx="4281361" cy="3000051"/>
          </a:xfrm>
          <a:prstGeom prst="rect">
            <a:avLst/>
          </a:prstGeom>
        </p:spPr>
      </p:pic>
    </p:spTree>
    <p:extLst>
      <p:ext uri="{BB962C8B-B14F-4D97-AF65-F5344CB8AC3E}">
        <p14:creationId xmlns:p14="http://schemas.microsoft.com/office/powerpoint/2010/main" val="1249180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45234</TotalTime>
  <Words>741</Words>
  <Application>Microsoft Office PowerPoint</Application>
  <PresentationFormat>Widescreen</PresentationFormat>
  <Paragraphs>78</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Woodland Public Schools</vt:lpstr>
      <vt:lpstr>   </vt:lpstr>
      <vt:lpstr>PowerPoint Presentation</vt:lpstr>
      <vt:lpstr>PowerPoint Presentation</vt:lpstr>
      <vt:lpstr>FACILITY CHARTS – POWER COST AND WORK ORDER STATUS</vt:lpstr>
      <vt:lpstr>FACILITY CHARTS –  WATER USAGE WHS, WIS, WMS, WPS</vt:lpstr>
      <vt:lpstr>PowerPoint Presentation</vt:lpstr>
      <vt:lpstr>PowerPoint Presentation</vt:lpstr>
    </vt:vector>
  </TitlesOfParts>
  <Company>Woodland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Facilities and Safety</dc:title>
  <dc:creator>Landrigan, Scott</dc:creator>
  <cp:lastModifiedBy>Galloway, Nicole</cp:lastModifiedBy>
  <cp:revision>400</cp:revision>
  <cp:lastPrinted>2018-04-26T20:39:18Z</cp:lastPrinted>
  <dcterms:created xsi:type="dcterms:W3CDTF">2016-04-19T23:51:26Z</dcterms:created>
  <dcterms:modified xsi:type="dcterms:W3CDTF">2018-06-20T21:58:57Z</dcterms:modified>
</cp:coreProperties>
</file>